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49"/>
  </p:notesMasterIdLst>
  <p:sldIdLst>
    <p:sldId id="256" r:id="rId2"/>
    <p:sldId id="279" r:id="rId3"/>
    <p:sldId id="315" r:id="rId4"/>
    <p:sldId id="286" r:id="rId5"/>
    <p:sldId id="285" r:id="rId6"/>
    <p:sldId id="281" r:id="rId7"/>
    <p:sldId id="287" r:id="rId8"/>
    <p:sldId id="283" r:id="rId9"/>
    <p:sldId id="284" r:id="rId10"/>
    <p:sldId id="290" r:id="rId11"/>
    <p:sldId id="316" r:id="rId12"/>
    <p:sldId id="354" r:id="rId13"/>
    <p:sldId id="355" r:id="rId14"/>
    <p:sldId id="328" r:id="rId15"/>
    <p:sldId id="289" r:id="rId16"/>
    <p:sldId id="317" r:id="rId17"/>
    <p:sldId id="318" r:id="rId18"/>
    <p:sldId id="320" r:id="rId19"/>
    <p:sldId id="319" r:id="rId20"/>
    <p:sldId id="321" r:id="rId21"/>
    <p:sldId id="322" r:id="rId22"/>
    <p:sldId id="323" r:id="rId23"/>
    <p:sldId id="324" r:id="rId24"/>
    <p:sldId id="325" r:id="rId25"/>
    <p:sldId id="326" r:id="rId26"/>
    <p:sldId id="327" r:id="rId27"/>
    <p:sldId id="257" r:id="rId28"/>
    <p:sldId id="260" r:id="rId29"/>
    <p:sldId id="258" r:id="rId30"/>
    <p:sldId id="259" r:id="rId31"/>
    <p:sldId id="265" r:id="rId32"/>
    <p:sldId id="262" r:id="rId33"/>
    <p:sldId id="263" r:id="rId34"/>
    <p:sldId id="264" r:id="rId35"/>
    <p:sldId id="266" r:id="rId36"/>
    <p:sldId id="272" r:id="rId37"/>
    <p:sldId id="267" r:id="rId38"/>
    <p:sldId id="268" r:id="rId39"/>
    <p:sldId id="269" r:id="rId40"/>
    <p:sldId id="273" r:id="rId41"/>
    <p:sldId id="274" r:id="rId42"/>
    <p:sldId id="275" r:id="rId43"/>
    <p:sldId id="276" r:id="rId44"/>
    <p:sldId id="278" r:id="rId45"/>
    <p:sldId id="277" r:id="rId46"/>
    <p:sldId id="270" r:id="rId47"/>
    <p:sldId id="271"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954" y="9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E0DD3-648A-4F1F-9A86-568C0613B551}" type="datetimeFigureOut">
              <a:rPr lang="en-US" smtClean="0"/>
              <a:t>1/19/2025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3397C7-9119-4525-86F2-78BAD3F6D750}" type="slidenum">
              <a:rPr lang="en-US" smtClean="0"/>
              <a:t>‹#›</a:t>
            </a:fld>
            <a:endParaRPr lang="en-US"/>
          </a:p>
        </p:txBody>
      </p:sp>
    </p:spTree>
    <p:extLst>
      <p:ext uri="{BB962C8B-B14F-4D97-AF65-F5344CB8AC3E}">
        <p14:creationId xmlns:p14="http://schemas.microsoft.com/office/powerpoint/2010/main" val="1393485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397C7-9119-4525-86F2-78BAD3F6D750}" type="slidenum">
              <a:rPr lang="en-US" smtClean="0"/>
              <a:t>16</a:t>
            </a:fld>
            <a:endParaRPr lang="en-US"/>
          </a:p>
        </p:txBody>
      </p:sp>
    </p:spTree>
    <p:extLst>
      <p:ext uri="{BB962C8B-B14F-4D97-AF65-F5344CB8AC3E}">
        <p14:creationId xmlns:p14="http://schemas.microsoft.com/office/powerpoint/2010/main" val="2505221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1/19/2025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65579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5074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1/19/2025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6833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accent1"/>
                </a:solidFill>
              </a:defRPr>
            </a:lvl1pPr>
          </a:lstStyle>
          <a:p>
            <a:r>
              <a:rPr lang="en-US" dirty="0"/>
              <a:t>Use This For Two-Column Text Slides</a:t>
            </a:r>
          </a:p>
        </p:txBody>
      </p:sp>
      <p:sp>
        <p:nvSpPr>
          <p:cNvPr id="3" name="Content Placeholder 2"/>
          <p:cNvSpPr>
            <a:spLocks noGrp="1"/>
          </p:cNvSpPr>
          <p:nvPr>
            <p:ph idx="1" hasCustomPrompt="1"/>
          </p:nvPr>
        </p:nvSpPr>
        <p:spPr>
          <a:xfrm>
            <a:off x="609600" y="1635369"/>
            <a:ext cx="5080000" cy="4490795"/>
          </a:xfrm>
          <a:prstGeom prst="rect">
            <a:avLst/>
          </a:prstGeom>
        </p:spPr>
        <p:txBody>
          <a:bodyPr/>
          <a:lstStyle>
            <a:lvl1pPr marL="228594" indent="-228594">
              <a:buClr>
                <a:schemeClr val="accent1"/>
              </a:buClr>
              <a:buSzPct val="110000"/>
              <a:buFont typeface="Arial" pitchFamily="34" charset="0"/>
              <a:buChar char="•"/>
              <a:defRPr/>
            </a:lvl1pPr>
            <a:lvl2pPr marL="457189" indent="-228594">
              <a:buClr>
                <a:schemeClr val="accent1"/>
              </a:buClr>
              <a:buFont typeface="Arial" pitchFamily="34" charset="0"/>
              <a:buChar char="•"/>
              <a:defRPr sz="2400"/>
            </a:lvl2pPr>
            <a:lvl3pPr marL="685783" indent="-228594">
              <a:buClr>
                <a:schemeClr val="accent1"/>
              </a:buClr>
              <a:buSzPct val="110000"/>
              <a:buFont typeface="Arial" pitchFamily="34" charset="0"/>
              <a:buChar char="•"/>
              <a:defRPr sz="2200">
                <a:solidFill>
                  <a:schemeClr val="tx1">
                    <a:lumMod val="50000"/>
                    <a:lumOff val="50000"/>
                  </a:schemeClr>
                </a:solidFill>
              </a:defRPr>
            </a:lvl3pPr>
            <a:lvl4pPr>
              <a:buClr>
                <a:srgbClr val="CC3333"/>
              </a:buClr>
              <a:defRPr/>
            </a:lvl4pPr>
          </a:lstStyle>
          <a:p>
            <a:pPr lvl="0"/>
            <a:r>
              <a:rPr lang="en-US" dirty="0"/>
              <a:t>First level in sentence case</a:t>
            </a:r>
          </a:p>
          <a:p>
            <a:pPr lvl="1"/>
            <a:r>
              <a:rPr lang="en-US" dirty="0"/>
              <a:t>Second level</a:t>
            </a:r>
          </a:p>
          <a:p>
            <a:pPr lvl="2"/>
            <a:r>
              <a:rPr lang="en-US" dirty="0"/>
              <a:t>Third level</a:t>
            </a:r>
          </a:p>
        </p:txBody>
      </p:sp>
      <p:sp>
        <p:nvSpPr>
          <p:cNvPr id="5" name="Content Placeholder 2"/>
          <p:cNvSpPr>
            <a:spLocks noGrp="1"/>
          </p:cNvSpPr>
          <p:nvPr>
            <p:ph idx="11" hasCustomPrompt="1"/>
          </p:nvPr>
        </p:nvSpPr>
        <p:spPr>
          <a:xfrm>
            <a:off x="6423377" y="1635363"/>
            <a:ext cx="5080000" cy="4490795"/>
          </a:xfrm>
          <a:prstGeom prst="rect">
            <a:avLst/>
          </a:prstGeom>
        </p:spPr>
        <p:txBody>
          <a:bodyPr/>
          <a:lstStyle>
            <a:lvl1pPr marL="228594" indent="-228594">
              <a:buClr>
                <a:schemeClr val="accent1"/>
              </a:buClr>
              <a:buSzPct val="110000"/>
              <a:buFont typeface="Arial" pitchFamily="34" charset="0"/>
              <a:buChar char="•"/>
              <a:defRPr/>
            </a:lvl1pPr>
            <a:lvl2pPr marL="457189" indent="-228594">
              <a:buClr>
                <a:schemeClr val="accent1"/>
              </a:buClr>
              <a:buFont typeface="Arial" pitchFamily="34" charset="0"/>
              <a:buChar char="•"/>
              <a:defRPr sz="2400"/>
            </a:lvl2pPr>
            <a:lvl3pPr marL="693721" indent="-236533">
              <a:buClr>
                <a:schemeClr val="accent1"/>
              </a:buClr>
              <a:buSzPct val="110000"/>
              <a:buFont typeface="Arial" pitchFamily="34" charset="0"/>
              <a:buChar char="•"/>
              <a:defRPr sz="2200">
                <a:solidFill>
                  <a:schemeClr val="tx1">
                    <a:lumMod val="50000"/>
                    <a:lumOff val="50000"/>
                  </a:schemeClr>
                </a:solidFill>
              </a:defRPr>
            </a:lvl3pPr>
            <a:lvl4pPr>
              <a:buClr>
                <a:srgbClr val="CC3333"/>
              </a:buClr>
              <a:defRPr/>
            </a:lvl4pPr>
          </a:lstStyle>
          <a:p>
            <a:pPr lvl="0"/>
            <a:r>
              <a:rPr lang="en-US" dirty="0"/>
              <a:t>First level in sentence case</a:t>
            </a:r>
          </a:p>
          <a:p>
            <a:pPr lvl="1"/>
            <a:r>
              <a:rPr lang="en-US" dirty="0"/>
              <a:t>Second level</a:t>
            </a:r>
          </a:p>
          <a:p>
            <a:pPr lvl="2"/>
            <a:r>
              <a:rPr lang="en-US" dirty="0"/>
              <a:t>Third level</a:t>
            </a:r>
          </a:p>
        </p:txBody>
      </p:sp>
      <p:sp>
        <p:nvSpPr>
          <p:cNvPr id="6" name="Footer Placeholder 1"/>
          <p:cNvSpPr>
            <a:spLocks noGrp="1"/>
          </p:cNvSpPr>
          <p:nvPr>
            <p:ph type="ftr" sz="quarter" idx="3"/>
          </p:nvPr>
        </p:nvSpPr>
        <p:spPr>
          <a:xfrm>
            <a:off x="4185064" y="6370948"/>
            <a:ext cx="3860800" cy="365125"/>
          </a:xfrm>
          <a:prstGeom prst="rect">
            <a:avLst/>
          </a:prstGeom>
        </p:spPr>
        <p:txBody>
          <a:bodyPr vert="horz" lIns="0" tIns="0" rIns="0" bIns="0" rtlCol="0" anchor="ctr" anchorCtr="0"/>
          <a:lstStyle>
            <a:lvl1pPr algn="ctr">
              <a:defRPr sz="800">
                <a:solidFill>
                  <a:srgbClr val="FFFFFF"/>
                </a:solidFill>
                <a:latin typeface="Arila"/>
                <a:cs typeface="Arila"/>
              </a:defRPr>
            </a:lvl1pPr>
          </a:lstStyle>
          <a:p>
            <a:r>
              <a:rPr lang="en-US" dirty="0"/>
              <a:t>Presentation Title</a:t>
            </a:r>
          </a:p>
        </p:txBody>
      </p:sp>
      <p:sp>
        <p:nvSpPr>
          <p:cNvPr id="7" name="Date Placeholder 3"/>
          <p:cNvSpPr>
            <a:spLocks noGrp="1"/>
          </p:cNvSpPr>
          <p:nvPr>
            <p:ph type="dt" sz="half" idx="2"/>
          </p:nvPr>
        </p:nvSpPr>
        <p:spPr>
          <a:xfrm>
            <a:off x="629064" y="6370948"/>
            <a:ext cx="2844800" cy="365125"/>
          </a:xfrm>
          <a:prstGeom prst="rect">
            <a:avLst/>
          </a:prstGeom>
        </p:spPr>
        <p:txBody>
          <a:bodyPr vert="horz" lIns="0" tIns="0" rIns="0" bIns="0" rtlCol="0" anchor="ctr" anchorCtr="0"/>
          <a:lstStyle>
            <a:lvl1pPr algn="l">
              <a:defRPr sz="800">
                <a:solidFill>
                  <a:srgbClr val="FFFFFF"/>
                </a:solidFill>
                <a:latin typeface="Arial"/>
                <a:cs typeface="Arial"/>
              </a:defRPr>
            </a:lvl1pPr>
          </a:lstStyle>
          <a:p>
            <a:r>
              <a:rPr lang="en-US" dirty="0"/>
              <a:t>Date</a:t>
            </a:r>
          </a:p>
        </p:txBody>
      </p:sp>
      <p:sp>
        <p:nvSpPr>
          <p:cNvPr id="8" name="Slide Number Placeholder 7"/>
          <p:cNvSpPr>
            <a:spLocks noGrp="1"/>
          </p:cNvSpPr>
          <p:nvPr>
            <p:ph type="sldNum" sz="quarter" idx="4"/>
          </p:nvPr>
        </p:nvSpPr>
        <p:spPr>
          <a:xfrm>
            <a:off x="8757064" y="6370948"/>
            <a:ext cx="2844800" cy="365125"/>
          </a:xfrm>
          <a:prstGeom prst="rect">
            <a:avLst/>
          </a:prstGeom>
        </p:spPr>
        <p:txBody>
          <a:bodyPr vert="horz" lIns="0" tIns="0" rIns="0" bIns="0" rtlCol="0" anchor="ctr" anchorCtr="0"/>
          <a:lstStyle>
            <a:lvl1pPr algn="r">
              <a:defRPr sz="800">
                <a:solidFill>
                  <a:srgbClr val="FFFFFF"/>
                </a:solidFill>
                <a:latin typeface="Arial"/>
                <a:cs typeface="Arial"/>
              </a:defRPr>
            </a:lvl1pPr>
          </a:lstStyle>
          <a:p>
            <a:fld id="{9257DAD1-48AB-8A4C-A054-135C0212BAAD}" type="slidenum">
              <a:rPr lang="en-US" smtClean="0"/>
              <a:pPr/>
              <a:t>‹#›</a:t>
            </a:fld>
            <a:endParaRPr lang="en-US" dirty="0"/>
          </a:p>
        </p:txBody>
      </p:sp>
    </p:spTree>
    <p:extLst>
      <p:ext uri="{BB962C8B-B14F-4D97-AF65-F5344CB8AC3E}">
        <p14:creationId xmlns:p14="http://schemas.microsoft.com/office/powerpoint/2010/main" val="3337225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1/19/2025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8017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dirty="0"/>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1/19/2025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47680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89188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060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0103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42066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1/19/2025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1219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1/19/2025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3549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1/19/2025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0526591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 id="2147483686"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synw.github.io/geog-247/" TargetMode="External"/><Relationship Id="rId7" Type="http://schemas.openxmlformats.org/officeDocument/2006/relationships/image" Target="../media/image14.png"/><Relationship Id="rId2" Type="http://schemas.openxmlformats.org/officeDocument/2006/relationships/hyperlink" Target="https://gisynw.github.io/ssj-376/Labs/Lab01/Lab01/"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gisynw.github.io/ssj-30262/" TargetMode="External"/><Relationship Id="rId4" Type="http://schemas.openxmlformats.org/officeDocument/2006/relationships/hyperlink" Target="https://gisynw.github.io/geog386/" TargetMode="External"/><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linkedin.com/pulse/descriptive-statistics-vs-inferential-measure-central-nhtoc/" TargetMode="Externa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google.com/maps/d/viewer?mid=10q8FOtqV2enxkcSktZagnJd4XzC2ZA0&amp;ll=40.237766793632474%2C2.78716745623651&amp;z=3"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hyperlink" Target="https://rstudio-education.github.io/hopr/index.html" TargetMode="External"/><Relationship Id="rId1" Type="http://schemas.openxmlformats.org/officeDocument/2006/relationships/slideLayout" Target="../slideLayouts/slideLayout2.xml"/><Relationship Id="rId4" Type="http://schemas.openxmlformats.org/officeDocument/2006/relationships/hyperlink" Target="https://posit.co/"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cran.r-project.org/doc/manuals/r-release/R-intro.pdf" TargetMode="External"/><Relationship Id="rId1" Type="http://schemas.openxmlformats.org/officeDocument/2006/relationships/slideLayout" Target="../slideLayouts/slideLayout2.xml"/><Relationship Id="rId6" Type="http://schemas.openxmlformats.org/officeDocument/2006/relationships/hyperlink" Target="https://shiny.posit.co/r/gallery/" TargetMode="External"/><Relationship Id="rId5" Type="http://schemas.openxmlformats.org/officeDocument/2006/relationships/hyperlink" Target="https://rkabacoff.github.io/datavis/" TargetMode="External"/><Relationship Id="rId4" Type="http://schemas.openxmlformats.org/officeDocument/2006/relationships/hyperlink" Target="https://r4ds.had.co.nz/data-visualisation.html"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cran.r-project.org/web/packages/HSAUR/vignettes/Ch_introduction_to_R.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mailto:yanawu@clarku.edu"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oogle.github.io/styleguide/Rguide.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mazon.com/Multivariate-Analysis-Joseph-Anderson-William/dp/9353501350/ref=pd_cp_14_2/144-5828787-2724822?_encoding=UTF8&amp;pd_rd_i=9353501350&amp;pd_rd_r=397e3554-2af1-476b-8336-5c1018af6453&amp;pd_rd_w=Q3cmn&amp;pd_rd_wg=XzEv7&amp;pf_rd_p=0e5324e1-c848-4872-bbd5-5be6baedf80e&amp;pf_rd_r=FYB3ZG6A42Z1ANQMRH1V&amp;psc=1&amp;refRID=FYB3ZG6A42Z1ANQMRH1V" TargetMode="External"/><Relationship Id="rId2" Type="http://schemas.openxmlformats.org/officeDocument/2006/relationships/hyperlink" Target="https://nam10.safelinks.protection.outlook.com/?url=https%3A%2F%2Fwww.openintro.org%2Fbook%2Fos%2F&amp;data=04%7C01%7Crpontius%40clarku.edu%7Ca3e68f94d2f54e2e944508d8d58401b1%7Cb5b2263d68aa453eb972aa1421410f80%7C0%7C0%7C637494110261174984%7CUnknown%7CTWFpbGZsb3d8eyJWIjoiMC4wLjAwMDAiLCJQIjoiV2luMzIiLCJBTiI6Ik1haWwiLCJXVCI6Mn0%3D%7C1000&amp;sdata=6KuNr3ATGYQSxXwVfzJNl2Xe34seKudimIpbZP7fyh4%3D&amp;reserved=0"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5485B9-8EE1-447A-9C08-F7D6B532A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background with waves&#10;&#10;Description automatically generated with medium confidence">
            <a:extLst>
              <a:ext uri="{FF2B5EF4-FFF2-40B4-BE49-F238E27FC236}">
                <a16:creationId xmlns:a16="http://schemas.microsoft.com/office/drawing/2014/main" id="{1734BD9E-DDD5-C150-8BA0-0B1B13AE068D}"/>
              </a:ext>
            </a:extLst>
          </p:cNvPr>
          <p:cNvPicPr>
            <a:picLocks noChangeAspect="1"/>
          </p:cNvPicPr>
          <p:nvPr/>
        </p:nvPicPr>
        <p:blipFill>
          <a:blip r:embed="rId2"/>
          <a:srcRect r="11111"/>
          <a:stretch/>
        </p:blipFill>
        <p:spPr>
          <a:xfrm>
            <a:off x="0" y="0"/>
            <a:ext cx="12191980" cy="6857988"/>
          </a:xfrm>
          <a:prstGeom prst="rect">
            <a:avLst/>
          </a:prstGeom>
        </p:spPr>
      </p:pic>
      <p:sp>
        <p:nvSpPr>
          <p:cNvPr id="11" name="Rectangle 10">
            <a:extLst>
              <a:ext uri="{FF2B5EF4-FFF2-40B4-BE49-F238E27FC236}">
                <a16:creationId xmlns:a16="http://schemas.microsoft.com/office/drawing/2014/main" id="{B963707F-B98C-4143-AFCF-D6B56C975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05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88D2DFBB-460D-4ECB-BD76-509C99DAD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583" y="601197"/>
            <a:ext cx="5009388" cy="578936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DE3439C-E1CA-A039-1552-7B23AB7007A8}"/>
              </a:ext>
            </a:extLst>
          </p:cNvPr>
          <p:cNvSpPr>
            <a:spLocks noGrp="1"/>
          </p:cNvSpPr>
          <p:nvPr>
            <p:ph type="ctrTitle"/>
          </p:nvPr>
        </p:nvSpPr>
        <p:spPr>
          <a:xfrm>
            <a:off x="837126" y="1419226"/>
            <a:ext cx="4320227" cy="2009774"/>
          </a:xfrm>
        </p:spPr>
        <p:txBody>
          <a:bodyPr>
            <a:normAutofit/>
          </a:bodyPr>
          <a:lstStyle/>
          <a:p>
            <a:r>
              <a:rPr lang="en-US" sz="4000" dirty="0">
                <a:solidFill>
                  <a:srgbClr val="FFFFFF"/>
                </a:solidFill>
              </a:rPr>
              <a:t>WEEK 01</a:t>
            </a:r>
          </a:p>
        </p:txBody>
      </p:sp>
      <p:sp>
        <p:nvSpPr>
          <p:cNvPr id="5" name="TextBox 4">
            <a:extLst>
              <a:ext uri="{FF2B5EF4-FFF2-40B4-BE49-F238E27FC236}">
                <a16:creationId xmlns:a16="http://schemas.microsoft.com/office/drawing/2014/main" id="{4B68257F-038A-0EA6-639C-0A99438B1E4E}"/>
              </a:ext>
            </a:extLst>
          </p:cNvPr>
          <p:cNvSpPr txBox="1"/>
          <p:nvPr/>
        </p:nvSpPr>
        <p:spPr>
          <a:xfrm>
            <a:off x="837126" y="3915280"/>
            <a:ext cx="3912124" cy="3046988"/>
          </a:xfrm>
          <a:prstGeom prst="rect">
            <a:avLst/>
          </a:prstGeom>
          <a:noFill/>
        </p:spPr>
        <p:txBody>
          <a:bodyPr wrap="square" rtlCol="0">
            <a:spAutoFit/>
          </a:bodyPr>
          <a:lstStyle/>
          <a:p>
            <a:r>
              <a:rPr lang="en-US" sz="3200" dirty="0">
                <a:solidFill>
                  <a:srgbClr val="FFFFFF">
                    <a:alpha val="75000"/>
                  </a:srgbClr>
                </a:solidFill>
              </a:rPr>
              <a:t>Instructor: Yanan Wu</a:t>
            </a:r>
          </a:p>
          <a:p>
            <a:r>
              <a:rPr lang="en-US" sz="3200" dirty="0">
                <a:solidFill>
                  <a:srgbClr val="FFFFFF">
                    <a:alpha val="75000"/>
                  </a:srgbClr>
                </a:solidFill>
              </a:rPr>
              <a:t>TA: Khadija Nisar</a:t>
            </a:r>
          </a:p>
          <a:p>
            <a:r>
              <a:rPr lang="en-US" sz="3200" dirty="0">
                <a:solidFill>
                  <a:srgbClr val="FFFFFF">
                    <a:alpha val="75000"/>
                  </a:srgbClr>
                </a:solidFill>
              </a:rPr>
              <a:t> </a:t>
            </a:r>
          </a:p>
          <a:p>
            <a:r>
              <a:rPr lang="en-US" sz="3200" dirty="0">
                <a:solidFill>
                  <a:srgbClr val="FFFFFF">
                    <a:alpha val="75000"/>
                  </a:srgbClr>
                </a:solidFill>
              </a:rPr>
              <a:t>Spring 2025</a:t>
            </a:r>
          </a:p>
          <a:p>
            <a:endParaRPr lang="en-US" sz="3200" dirty="0">
              <a:solidFill>
                <a:srgbClr val="FFFFFF">
                  <a:alpha val="75000"/>
                </a:srgbClr>
              </a:solidFill>
            </a:endParaRPr>
          </a:p>
          <a:p>
            <a:endParaRPr lang="en-US" sz="3200" dirty="0"/>
          </a:p>
        </p:txBody>
      </p:sp>
    </p:spTree>
    <p:extLst>
      <p:ext uri="{BB962C8B-B14F-4D97-AF65-F5344CB8AC3E}">
        <p14:creationId xmlns:p14="http://schemas.microsoft.com/office/powerpoint/2010/main" val="36391301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85FF4-BD3E-E7CA-09BE-83BBF37F39C2}"/>
              </a:ext>
            </a:extLst>
          </p:cNvPr>
          <p:cNvSpPr>
            <a:spLocks noGrp="1"/>
          </p:cNvSpPr>
          <p:nvPr>
            <p:ph type="title"/>
          </p:nvPr>
        </p:nvSpPr>
        <p:spPr>
          <a:xfrm>
            <a:off x="581192" y="702156"/>
            <a:ext cx="11029616" cy="523140"/>
          </a:xfrm>
        </p:spPr>
        <p:txBody>
          <a:bodyPr/>
          <a:lstStyle/>
          <a:p>
            <a:r>
              <a:rPr lang="en-US" dirty="0"/>
              <a:t>Important dates</a:t>
            </a:r>
          </a:p>
        </p:txBody>
      </p:sp>
      <p:sp>
        <p:nvSpPr>
          <p:cNvPr id="3" name="Content Placeholder 2">
            <a:extLst>
              <a:ext uri="{FF2B5EF4-FFF2-40B4-BE49-F238E27FC236}">
                <a16:creationId xmlns:a16="http://schemas.microsoft.com/office/drawing/2014/main" id="{E3CEB13A-674D-7CD3-3E12-1C6C4ABF5573}"/>
              </a:ext>
            </a:extLst>
          </p:cNvPr>
          <p:cNvSpPr>
            <a:spLocks noGrp="1"/>
          </p:cNvSpPr>
          <p:nvPr>
            <p:ph idx="1"/>
          </p:nvPr>
        </p:nvSpPr>
        <p:spPr>
          <a:xfrm>
            <a:off x="581192" y="1353312"/>
            <a:ext cx="11029615" cy="4398264"/>
          </a:xfrm>
        </p:spPr>
        <p:txBody>
          <a:bodyPr>
            <a:normAutofit/>
          </a:bodyPr>
          <a:lstStyle/>
          <a:p>
            <a:r>
              <a:rPr lang="en-US" b="1" dirty="0"/>
              <a:t>Jan 22. </a:t>
            </a:r>
            <a:r>
              <a:rPr lang="en-US" b="0" i="0" dirty="0">
                <a:solidFill>
                  <a:srgbClr val="000000"/>
                </a:solidFill>
                <a:effectLst/>
                <a:latin typeface="Source Sans Pro" panose="020B0503030403020204" pitchFamily="34" charset="0"/>
              </a:rPr>
              <a:t>Add/Drop ends (&amp; last day to request audit) Full Semester</a:t>
            </a:r>
          </a:p>
          <a:p>
            <a:r>
              <a:rPr lang="en-US" b="0" i="0" dirty="0">
                <a:solidFill>
                  <a:srgbClr val="000000"/>
                </a:solidFill>
                <a:effectLst/>
                <a:latin typeface="Source Sans Pro" panose="020B0503030403020204" pitchFamily="34" charset="0"/>
              </a:rPr>
              <a:t>No class</a:t>
            </a:r>
          </a:p>
          <a:p>
            <a:pPr lvl="1">
              <a:buFont typeface="Wingdings" panose="05000000000000000000" pitchFamily="2" charset="2"/>
              <a:buChar char="Ø"/>
            </a:pPr>
            <a:r>
              <a:rPr lang="en-US" dirty="0">
                <a:solidFill>
                  <a:srgbClr val="000000"/>
                </a:solidFill>
                <a:latin typeface="Source Sans Pro" panose="020B0503030403020204" pitchFamily="34" charset="0"/>
              </a:rPr>
              <a:t>Jan 20. University holiday</a:t>
            </a:r>
          </a:p>
          <a:p>
            <a:pPr lvl="1">
              <a:buFont typeface="Wingdings" panose="05000000000000000000" pitchFamily="2" charset="2"/>
              <a:buChar char="Ø"/>
            </a:pPr>
            <a:r>
              <a:rPr lang="en-US" dirty="0">
                <a:solidFill>
                  <a:srgbClr val="000000"/>
                </a:solidFill>
                <a:latin typeface="Source Sans Pro" panose="020B0503030403020204" pitchFamily="34" charset="0"/>
              </a:rPr>
              <a:t>Feb 17. Wellness day</a:t>
            </a:r>
          </a:p>
          <a:p>
            <a:pPr lvl="1">
              <a:buFont typeface="Wingdings" panose="05000000000000000000" pitchFamily="2" charset="2"/>
              <a:buChar char="Ø"/>
            </a:pPr>
            <a:r>
              <a:rPr lang="en-US" dirty="0">
                <a:solidFill>
                  <a:srgbClr val="000000"/>
                </a:solidFill>
                <a:latin typeface="Source Sans Pro" panose="020B0503030403020204" pitchFamily="34" charset="0"/>
              </a:rPr>
              <a:t>March 3-7 Spring Break</a:t>
            </a:r>
          </a:p>
          <a:p>
            <a:pPr lvl="1">
              <a:buFont typeface="Wingdings" panose="05000000000000000000" pitchFamily="2" charset="2"/>
              <a:buChar char="Ø"/>
            </a:pPr>
            <a:r>
              <a:rPr lang="en-US" dirty="0">
                <a:solidFill>
                  <a:srgbClr val="000000"/>
                </a:solidFill>
                <a:latin typeface="Source Sans Pro" panose="020B0503030403020204" pitchFamily="34" charset="0"/>
              </a:rPr>
              <a:t>March 24-27 AAG Conference</a:t>
            </a:r>
          </a:p>
          <a:p>
            <a:r>
              <a:rPr lang="en-US" dirty="0">
                <a:solidFill>
                  <a:srgbClr val="000000"/>
                </a:solidFill>
                <a:latin typeface="Source Sans Pro" panose="020B0503030403020204" pitchFamily="34" charset="0"/>
              </a:rPr>
              <a:t>Final project</a:t>
            </a:r>
          </a:p>
          <a:p>
            <a:pPr lvl="1">
              <a:buFont typeface="Wingdings" panose="05000000000000000000" pitchFamily="2" charset="2"/>
              <a:buChar char="Ø"/>
            </a:pPr>
            <a:r>
              <a:rPr lang="en-US" dirty="0">
                <a:solidFill>
                  <a:srgbClr val="000000"/>
                </a:solidFill>
                <a:latin typeface="Source Sans Pro" panose="020B0503030403020204" pitchFamily="34" charset="0"/>
              </a:rPr>
              <a:t>April 14-24 Working on final project</a:t>
            </a:r>
          </a:p>
          <a:p>
            <a:pPr lvl="1">
              <a:buFont typeface="Wingdings" panose="05000000000000000000" pitchFamily="2" charset="2"/>
              <a:buChar char="Ø"/>
            </a:pPr>
            <a:r>
              <a:rPr lang="en-US" dirty="0">
                <a:solidFill>
                  <a:srgbClr val="000000"/>
                </a:solidFill>
                <a:latin typeface="Source Sans Pro" panose="020B0503030403020204" pitchFamily="34" charset="0"/>
              </a:rPr>
              <a:t>April 28 – May 1 Final project presentation</a:t>
            </a:r>
          </a:p>
          <a:p>
            <a:pPr lvl="1">
              <a:buFont typeface="Wingdings" panose="05000000000000000000" pitchFamily="2" charset="2"/>
              <a:buChar char="Ø"/>
            </a:pPr>
            <a:r>
              <a:rPr lang="en-US" dirty="0">
                <a:solidFill>
                  <a:srgbClr val="000000"/>
                </a:solidFill>
                <a:latin typeface="Source Sans Pro" panose="020B0503030403020204" pitchFamily="34" charset="0"/>
              </a:rPr>
              <a:t>May 5 Final report due</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3726547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FBE67-7E6F-6E6F-FC99-22EAEC14BBE3}"/>
              </a:ext>
            </a:extLst>
          </p:cNvPr>
          <p:cNvSpPr>
            <a:spLocks noGrp="1"/>
          </p:cNvSpPr>
          <p:nvPr>
            <p:ph type="title"/>
          </p:nvPr>
        </p:nvSpPr>
        <p:spPr>
          <a:xfrm>
            <a:off x="581192" y="535716"/>
            <a:ext cx="11029616" cy="550572"/>
          </a:xfrm>
        </p:spPr>
        <p:txBody>
          <a:bodyPr/>
          <a:lstStyle/>
          <a:p>
            <a:r>
              <a:rPr lang="en-US" dirty="0"/>
              <a:t>COURSE WEBSITE</a:t>
            </a:r>
            <a:r>
              <a:rPr lang="en-US" altLang="zh-CN" dirty="0"/>
              <a:t>s</a:t>
            </a:r>
            <a:r>
              <a:rPr lang="en-US" dirty="0"/>
              <a:t> ON GITHUB</a:t>
            </a:r>
          </a:p>
        </p:txBody>
      </p:sp>
      <p:sp>
        <p:nvSpPr>
          <p:cNvPr id="3" name="Content Placeholder 2">
            <a:extLst>
              <a:ext uri="{FF2B5EF4-FFF2-40B4-BE49-F238E27FC236}">
                <a16:creationId xmlns:a16="http://schemas.microsoft.com/office/drawing/2014/main" id="{CD7C1A4A-EA13-3EA7-F886-BA35DE5198CC}"/>
              </a:ext>
            </a:extLst>
          </p:cNvPr>
          <p:cNvSpPr>
            <a:spLocks noGrp="1"/>
          </p:cNvSpPr>
          <p:nvPr>
            <p:ph idx="1"/>
          </p:nvPr>
        </p:nvSpPr>
        <p:spPr>
          <a:xfrm>
            <a:off x="1326507" y="3718475"/>
            <a:ext cx="2213546" cy="391485"/>
          </a:xfrm>
        </p:spPr>
        <p:txBody>
          <a:bodyPr>
            <a:normAutofit/>
          </a:bodyPr>
          <a:lstStyle/>
          <a:p>
            <a:r>
              <a:rPr lang="en-US" dirty="0">
                <a:hlinkClick r:id="rId2"/>
              </a:rPr>
              <a:t>Spatial Database</a:t>
            </a:r>
            <a:endParaRPr lang="en-US" dirty="0"/>
          </a:p>
        </p:txBody>
      </p:sp>
      <p:sp>
        <p:nvSpPr>
          <p:cNvPr id="4" name="Content Placeholder 2">
            <a:extLst>
              <a:ext uri="{FF2B5EF4-FFF2-40B4-BE49-F238E27FC236}">
                <a16:creationId xmlns:a16="http://schemas.microsoft.com/office/drawing/2014/main" id="{593D45D8-17CA-B40F-6A6B-BA912C19DE0E}"/>
              </a:ext>
            </a:extLst>
          </p:cNvPr>
          <p:cNvSpPr txBox="1">
            <a:spLocks/>
          </p:cNvSpPr>
          <p:nvPr/>
        </p:nvSpPr>
        <p:spPr>
          <a:xfrm>
            <a:off x="6510478" y="3513228"/>
            <a:ext cx="2595480" cy="667512"/>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hlinkClick r:id="rId3"/>
              </a:rPr>
              <a:t>Intermediate Statistics</a:t>
            </a:r>
            <a:endParaRPr lang="en-US" dirty="0"/>
          </a:p>
        </p:txBody>
      </p:sp>
      <p:sp>
        <p:nvSpPr>
          <p:cNvPr id="5" name="Content Placeholder 2">
            <a:extLst>
              <a:ext uri="{FF2B5EF4-FFF2-40B4-BE49-F238E27FC236}">
                <a16:creationId xmlns:a16="http://schemas.microsoft.com/office/drawing/2014/main" id="{720992B8-FD45-3A0C-5BD2-021ECDB85B50}"/>
              </a:ext>
            </a:extLst>
          </p:cNvPr>
          <p:cNvSpPr txBox="1">
            <a:spLocks/>
          </p:cNvSpPr>
          <p:nvPr/>
        </p:nvSpPr>
        <p:spPr>
          <a:xfrm>
            <a:off x="1244560" y="6508535"/>
            <a:ext cx="4164544" cy="394779"/>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hlinkClick r:id="rId4"/>
              </a:rPr>
              <a:t>Python Programming</a:t>
            </a:r>
            <a:endParaRPr lang="en-US" dirty="0"/>
          </a:p>
        </p:txBody>
      </p:sp>
      <p:sp>
        <p:nvSpPr>
          <p:cNvPr id="6" name="Content Placeholder 2">
            <a:extLst>
              <a:ext uri="{FF2B5EF4-FFF2-40B4-BE49-F238E27FC236}">
                <a16:creationId xmlns:a16="http://schemas.microsoft.com/office/drawing/2014/main" id="{BF41F0E8-80D4-345B-0598-7A31EC2E9B6F}"/>
              </a:ext>
            </a:extLst>
          </p:cNvPr>
          <p:cNvSpPr txBox="1">
            <a:spLocks/>
          </p:cNvSpPr>
          <p:nvPr/>
        </p:nvSpPr>
        <p:spPr>
          <a:xfrm>
            <a:off x="6969176" y="6441240"/>
            <a:ext cx="4164544" cy="474963"/>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hlinkClick r:id="rId5"/>
              </a:rPr>
              <a:t>Web Mapping</a:t>
            </a:r>
            <a:endParaRPr lang="en-US" dirty="0"/>
          </a:p>
        </p:txBody>
      </p:sp>
      <p:pic>
        <p:nvPicPr>
          <p:cNvPr id="8" name="Picture 7" descr="A logo of a globe and a snake&#10;&#10;Description automatically generated">
            <a:extLst>
              <a:ext uri="{FF2B5EF4-FFF2-40B4-BE49-F238E27FC236}">
                <a16:creationId xmlns:a16="http://schemas.microsoft.com/office/drawing/2014/main" id="{BEF7A273-0D7C-0603-A382-10E3659828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4560" y="4160639"/>
            <a:ext cx="2377440" cy="2377440"/>
          </a:xfrm>
          <a:prstGeom prst="rect">
            <a:avLst/>
          </a:prstGeom>
        </p:spPr>
      </p:pic>
      <p:pic>
        <p:nvPicPr>
          <p:cNvPr id="10" name="Picture 9" descr="A colorful circle with graphics and a map&#10;&#10;Description automatically generated with medium confidence">
            <a:extLst>
              <a:ext uri="{FF2B5EF4-FFF2-40B4-BE49-F238E27FC236}">
                <a16:creationId xmlns:a16="http://schemas.microsoft.com/office/drawing/2014/main" id="{F5C956BE-9842-80BB-5D2D-9A834B851A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9498" y="1252728"/>
            <a:ext cx="2377440" cy="2377440"/>
          </a:xfrm>
          <a:prstGeom prst="rect">
            <a:avLst/>
          </a:prstGeom>
        </p:spPr>
      </p:pic>
      <p:pic>
        <p:nvPicPr>
          <p:cNvPr id="12" name="Picture 11" descr="A logo of a browser with a globe and a pin&#10;&#10;Description automatically generated">
            <a:extLst>
              <a:ext uri="{FF2B5EF4-FFF2-40B4-BE49-F238E27FC236}">
                <a16:creationId xmlns:a16="http://schemas.microsoft.com/office/drawing/2014/main" id="{5AFE229C-82F7-F91F-2969-8C7028EEC3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9498" y="4097037"/>
            <a:ext cx="2377440" cy="2377440"/>
          </a:xfrm>
          <a:prstGeom prst="rect">
            <a:avLst/>
          </a:prstGeom>
        </p:spPr>
      </p:pic>
      <p:pic>
        <p:nvPicPr>
          <p:cNvPr id="13" name="Picture 12">
            <a:extLst>
              <a:ext uri="{FF2B5EF4-FFF2-40B4-BE49-F238E27FC236}">
                <a16:creationId xmlns:a16="http://schemas.microsoft.com/office/drawing/2014/main" id="{38D069DB-DA32-0959-916E-FE43A38DDA96}"/>
              </a:ext>
            </a:extLst>
          </p:cNvPr>
          <p:cNvPicPr>
            <a:picLocks noChangeAspect="1"/>
          </p:cNvPicPr>
          <p:nvPr/>
        </p:nvPicPr>
        <p:blipFill>
          <a:blip r:embed="rId9"/>
          <a:stretch>
            <a:fillRect/>
          </a:stretch>
        </p:blipFill>
        <p:spPr>
          <a:xfrm>
            <a:off x="1254680" y="1252728"/>
            <a:ext cx="2377440" cy="2415068"/>
          </a:xfrm>
          <a:prstGeom prst="rect">
            <a:avLst/>
          </a:prstGeom>
        </p:spPr>
      </p:pic>
    </p:spTree>
    <p:extLst>
      <p:ext uri="{BB962C8B-B14F-4D97-AF65-F5344CB8AC3E}">
        <p14:creationId xmlns:p14="http://schemas.microsoft.com/office/powerpoint/2010/main" val="868216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2361" y="-189417"/>
            <a:ext cx="2805755" cy="3335013"/>
          </a:xfrm>
          <a:custGeom>
            <a:avLst/>
            <a:gdLst/>
            <a:ahLst/>
            <a:cxnLst/>
            <a:rect l="l" t="t" r="r" b="b"/>
            <a:pathLst>
              <a:path w="2992805" h="3557348">
                <a:moveTo>
                  <a:pt x="0" y="0"/>
                </a:moveTo>
                <a:lnTo>
                  <a:pt x="2992805" y="0"/>
                </a:lnTo>
                <a:lnTo>
                  <a:pt x="2992805" y="3557347"/>
                </a:lnTo>
                <a:lnTo>
                  <a:pt x="0" y="3557347"/>
                </a:lnTo>
                <a:lnTo>
                  <a:pt x="0" y="0"/>
                </a:lnTo>
                <a:close/>
              </a:path>
            </a:pathLst>
          </a:custGeom>
          <a:blipFill>
            <a:blip r:embed="rId2"/>
            <a:stretch>
              <a:fillRect l="-31" t="-802" b="-802"/>
            </a:stretch>
          </a:blipFill>
        </p:spPr>
        <p:txBody>
          <a:bodyPr/>
          <a:lstStyle/>
          <a:p>
            <a:endParaRPr lang="en-US" sz="1312"/>
          </a:p>
        </p:txBody>
      </p:sp>
      <p:grpSp>
        <p:nvGrpSpPr>
          <p:cNvPr id="3" name="Group 3"/>
          <p:cNvGrpSpPr/>
          <p:nvPr/>
        </p:nvGrpSpPr>
        <p:grpSpPr>
          <a:xfrm>
            <a:off x="1684735" y="3292976"/>
            <a:ext cx="8822531" cy="475491"/>
            <a:chOff x="0" y="0"/>
            <a:chExt cx="4445733" cy="239603"/>
          </a:xfrm>
        </p:grpSpPr>
        <p:sp>
          <p:nvSpPr>
            <p:cNvPr id="4" name="Freeform 4"/>
            <p:cNvSpPr/>
            <p:nvPr/>
          </p:nvSpPr>
          <p:spPr>
            <a:xfrm>
              <a:off x="0" y="0"/>
              <a:ext cx="4445733" cy="239603"/>
            </a:xfrm>
            <a:custGeom>
              <a:avLst/>
              <a:gdLst/>
              <a:ahLst/>
              <a:cxnLst/>
              <a:rect l="l" t="t" r="r" b="b"/>
              <a:pathLst>
                <a:path w="4445733" h="239603">
                  <a:moveTo>
                    <a:pt x="0" y="0"/>
                  </a:moveTo>
                  <a:lnTo>
                    <a:pt x="4445733" y="0"/>
                  </a:lnTo>
                  <a:lnTo>
                    <a:pt x="4445733" y="239603"/>
                  </a:lnTo>
                  <a:lnTo>
                    <a:pt x="0" y="239603"/>
                  </a:lnTo>
                  <a:close/>
                </a:path>
              </a:pathLst>
            </a:custGeom>
            <a:solidFill>
              <a:srgbClr val="FF914D"/>
            </a:solidFill>
          </p:spPr>
          <p:txBody>
            <a:bodyPr/>
            <a:lstStyle/>
            <a:p>
              <a:endParaRPr lang="en-US" sz="1312"/>
            </a:p>
          </p:txBody>
        </p:sp>
      </p:grpSp>
      <p:grpSp>
        <p:nvGrpSpPr>
          <p:cNvPr id="5" name="Group 5"/>
          <p:cNvGrpSpPr/>
          <p:nvPr/>
        </p:nvGrpSpPr>
        <p:grpSpPr>
          <a:xfrm>
            <a:off x="1684735" y="3742562"/>
            <a:ext cx="8822531" cy="2037577"/>
            <a:chOff x="0" y="0"/>
            <a:chExt cx="4445906" cy="1026789"/>
          </a:xfrm>
        </p:grpSpPr>
        <p:sp>
          <p:nvSpPr>
            <p:cNvPr id="6" name="Freeform 6"/>
            <p:cNvSpPr/>
            <p:nvPr/>
          </p:nvSpPr>
          <p:spPr>
            <a:xfrm>
              <a:off x="0" y="0"/>
              <a:ext cx="4445905" cy="1026789"/>
            </a:xfrm>
            <a:custGeom>
              <a:avLst/>
              <a:gdLst/>
              <a:ahLst/>
              <a:cxnLst/>
              <a:rect l="l" t="t" r="r" b="b"/>
              <a:pathLst>
                <a:path w="4445905" h="1026789">
                  <a:moveTo>
                    <a:pt x="0" y="0"/>
                  </a:moveTo>
                  <a:lnTo>
                    <a:pt x="4445905" y="0"/>
                  </a:lnTo>
                  <a:lnTo>
                    <a:pt x="4445905" y="1026789"/>
                  </a:lnTo>
                  <a:lnTo>
                    <a:pt x="0" y="1026789"/>
                  </a:lnTo>
                  <a:close/>
                </a:path>
              </a:pathLst>
            </a:custGeom>
            <a:solidFill>
              <a:srgbClr val="4CBED0"/>
            </a:solidFill>
          </p:spPr>
          <p:txBody>
            <a:bodyPr/>
            <a:lstStyle/>
            <a:p>
              <a:endParaRPr lang="en-US" sz="1312"/>
            </a:p>
          </p:txBody>
        </p:sp>
      </p:grpSp>
      <p:grpSp>
        <p:nvGrpSpPr>
          <p:cNvPr id="7" name="Group 7"/>
          <p:cNvGrpSpPr/>
          <p:nvPr/>
        </p:nvGrpSpPr>
        <p:grpSpPr>
          <a:xfrm>
            <a:off x="1684735" y="4173678"/>
            <a:ext cx="8822531" cy="771751"/>
            <a:chOff x="0" y="0"/>
            <a:chExt cx="4476618" cy="391592"/>
          </a:xfrm>
        </p:grpSpPr>
        <p:sp>
          <p:nvSpPr>
            <p:cNvPr id="8" name="Freeform 8"/>
            <p:cNvSpPr/>
            <p:nvPr/>
          </p:nvSpPr>
          <p:spPr>
            <a:xfrm>
              <a:off x="0" y="0"/>
              <a:ext cx="4476618" cy="391592"/>
            </a:xfrm>
            <a:custGeom>
              <a:avLst/>
              <a:gdLst/>
              <a:ahLst/>
              <a:cxnLst/>
              <a:rect l="l" t="t" r="r" b="b"/>
              <a:pathLst>
                <a:path w="4476618" h="391592">
                  <a:moveTo>
                    <a:pt x="0" y="0"/>
                  </a:moveTo>
                  <a:lnTo>
                    <a:pt x="4476618" y="0"/>
                  </a:lnTo>
                  <a:lnTo>
                    <a:pt x="4476618" y="391592"/>
                  </a:lnTo>
                  <a:lnTo>
                    <a:pt x="0" y="391592"/>
                  </a:lnTo>
                  <a:close/>
                </a:path>
              </a:pathLst>
            </a:custGeom>
            <a:solidFill>
              <a:srgbClr val="FF914D"/>
            </a:solidFill>
          </p:spPr>
          <p:txBody>
            <a:bodyPr/>
            <a:lstStyle/>
            <a:p>
              <a:endParaRPr lang="en-US" sz="1312"/>
            </a:p>
          </p:txBody>
        </p:sp>
      </p:grpSp>
      <p:sp>
        <p:nvSpPr>
          <p:cNvPr id="9" name="TextBox 9"/>
          <p:cNvSpPr txBox="1"/>
          <p:nvPr/>
        </p:nvSpPr>
        <p:spPr>
          <a:xfrm>
            <a:off x="4428117" y="1397522"/>
            <a:ext cx="6000764" cy="1579022"/>
          </a:xfrm>
          <a:prstGeom prst="rect">
            <a:avLst/>
          </a:prstGeom>
        </p:spPr>
        <p:txBody>
          <a:bodyPr lIns="0" tIns="0" rIns="0" bIns="0" rtlCol="0" anchor="t">
            <a:spAutoFit/>
          </a:bodyPr>
          <a:lstStyle/>
          <a:p>
            <a:pPr>
              <a:lnSpc>
                <a:spcPts val="2544"/>
              </a:lnSpc>
            </a:pPr>
            <a:r>
              <a:rPr lang="en-US" sz="1696" spc="51" dirty="0">
                <a:latin typeface="Open Sans"/>
                <a:ea typeface="Open Sans"/>
                <a:cs typeface="Open Sans"/>
                <a:sym typeface="Open Sans"/>
              </a:rPr>
              <a:t>Need help with GIS? Can't make it to visit your professor or TA for office hours? Stop by our GIS Help Desk in the Jefferson Tower (6th floor), or in Jefferson 220A (2nd floor Jefferson building, </a:t>
            </a:r>
            <a:r>
              <a:rPr lang="en-US" sz="1696" spc="51" dirty="0" err="1">
                <a:latin typeface="Open Sans"/>
                <a:ea typeface="Open Sans"/>
                <a:cs typeface="Open Sans"/>
                <a:sym typeface="Open Sans"/>
              </a:rPr>
              <a:t>Geog</a:t>
            </a:r>
            <a:r>
              <a:rPr lang="en-US" sz="1696" spc="51" dirty="0">
                <a:latin typeface="Open Sans"/>
                <a:ea typeface="Open Sans"/>
                <a:cs typeface="Open Sans"/>
                <a:sym typeface="Open Sans"/>
              </a:rPr>
              <a:t> Main office) on Wednesdays, and visit one of our Help Desk Assistants! </a:t>
            </a:r>
          </a:p>
        </p:txBody>
      </p:sp>
      <p:sp>
        <p:nvSpPr>
          <p:cNvPr id="10" name="TextBox 10"/>
          <p:cNvSpPr txBox="1"/>
          <p:nvPr/>
        </p:nvSpPr>
        <p:spPr>
          <a:xfrm>
            <a:off x="4428117" y="915101"/>
            <a:ext cx="4332879" cy="362150"/>
          </a:xfrm>
          <a:prstGeom prst="rect">
            <a:avLst/>
          </a:prstGeom>
        </p:spPr>
        <p:txBody>
          <a:bodyPr lIns="0" tIns="0" rIns="0" bIns="0" rtlCol="0" anchor="t">
            <a:spAutoFit/>
          </a:bodyPr>
          <a:lstStyle/>
          <a:p>
            <a:pPr>
              <a:lnSpc>
                <a:spcPts val="3045"/>
              </a:lnSpc>
            </a:pPr>
            <a:r>
              <a:rPr lang="en-US" sz="2175">
                <a:latin typeface="Sanchez"/>
                <a:ea typeface="Sanchez"/>
                <a:cs typeface="Sanchez"/>
                <a:sym typeface="Sanchez"/>
              </a:rPr>
              <a:t>NEW SPRING 2025 HOURS:</a:t>
            </a:r>
          </a:p>
        </p:txBody>
      </p:sp>
      <p:sp>
        <p:nvSpPr>
          <p:cNvPr id="11" name="TextBox 11"/>
          <p:cNvSpPr txBox="1"/>
          <p:nvPr/>
        </p:nvSpPr>
        <p:spPr>
          <a:xfrm>
            <a:off x="4428117" y="297042"/>
            <a:ext cx="4473361" cy="551433"/>
          </a:xfrm>
          <a:prstGeom prst="rect">
            <a:avLst/>
          </a:prstGeom>
        </p:spPr>
        <p:txBody>
          <a:bodyPr lIns="0" tIns="0" rIns="0" bIns="0" rtlCol="0" anchor="t">
            <a:spAutoFit/>
          </a:bodyPr>
          <a:lstStyle/>
          <a:p>
            <a:pPr>
              <a:lnSpc>
                <a:spcPts val="4296"/>
              </a:lnSpc>
            </a:pPr>
            <a:r>
              <a:rPr lang="en-US" sz="4053">
                <a:solidFill>
                  <a:srgbClr val="4CBED0"/>
                </a:solidFill>
                <a:latin typeface="Sanchez"/>
                <a:ea typeface="Sanchez"/>
                <a:cs typeface="Sanchez"/>
                <a:sym typeface="Sanchez"/>
              </a:rPr>
              <a:t>GIS HELP DESK</a:t>
            </a:r>
          </a:p>
        </p:txBody>
      </p:sp>
      <p:sp>
        <p:nvSpPr>
          <p:cNvPr id="12" name="TextBox 12"/>
          <p:cNvSpPr txBox="1"/>
          <p:nvPr/>
        </p:nvSpPr>
        <p:spPr>
          <a:xfrm>
            <a:off x="1684735" y="6000753"/>
            <a:ext cx="8822531" cy="704488"/>
          </a:xfrm>
          <a:prstGeom prst="rect">
            <a:avLst/>
          </a:prstGeom>
        </p:spPr>
        <p:txBody>
          <a:bodyPr lIns="0" tIns="0" rIns="0" bIns="0" rtlCol="0" anchor="t">
            <a:spAutoFit/>
          </a:bodyPr>
          <a:lstStyle/>
          <a:p>
            <a:pPr algn="ctr">
              <a:lnSpc>
                <a:spcPts val="1415"/>
              </a:lnSpc>
            </a:pPr>
            <a:r>
              <a:rPr lang="en-US" sz="943" spc="28">
                <a:latin typeface="Open Sans"/>
                <a:ea typeface="Open Sans"/>
                <a:cs typeface="Open Sans"/>
                <a:sym typeface="Open Sans"/>
              </a:rPr>
              <a:t>GIS Help Desk hours follow a University schedule. If the University is closed from remote/online operations for any reason, the GIS Help Desk may also be unavailable.  GIS Help Desk Assistants operate on a first-come, first-serve drop-in basis. Contact Marjorie Miller (marmiller@clarku.edu) with any questions, or call the Geography Main Office at 508-793-7336 for more information. The GIS Help Desk is sponsored by the Graduate School of Geography at Clark University.</a:t>
            </a:r>
          </a:p>
        </p:txBody>
      </p:sp>
      <p:grpSp>
        <p:nvGrpSpPr>
          <p:cNvPr id="13" name="Group 13"/>
          <p:cNvGrpSpPr/>
          <p:nvPr/>
        </p:nvGrpSpPr>
        <p:grpSpPr>
          <a:xfrm>
            <a:off x="1684735" y="5437681"/>
            <a:ext cx="8822531" cy="433049"/>
            <a:chOff x="0" y="0"/>
            <a:chExt cx="4445733" cy="218217"/>
          </a:xfrm>
        </p:grpSpPr>
        <p:sp>
          <p:nvSpPr>
            <p:cNvPr id="14" name="Freeform 14"/>
            <p:cNvSpPr/>
            <p:nvPr/>
          </p:nvSpPr>
          <p:spPr>
            <a:xfrm>
              <a:off x="0" y="0"/>
              <a:ext cx="4445733" cy="218217"/>
            </a:xfrm>
            <a:custGeom>
              <a:avLst/>
              <a:gdLst/>
              <a:ahLst/>
              <a:cxnLst/>
              <a:rect l="l" t="t" r="r" b="b"/>
              <a:pathLst>
                <a:path w="4445733" h="218217">
                  <a:moveTo>
                    <a:pt x="0" y="0"/>
                  </a:moveTo>
                  <a:lnTo>
                    <a:pt x="4445733" y="0"/>
                  </a:lnTo>
                  <a:lnTo>
                    <a:pt x="4445733" y="218217"/>
                  </a:lnTo>
                  <a:lnTo>
                    <a:pt x="0" y="218217"/>
                  </a:lnTo>
                  <a:close/>
                </a:path>
              </a:pathLst>
            </a:custGeom>
            <a:solidFill>
              <a:srgbClr val="FF914D"/>
            </a:solidFill>
          </p:spPr>
          <p:txBody>
            <a:bodyPr/>
            <a:lstStyle/>
            <a:p>
              <a:endParaRPr lang="en-US" sz="1312"/>
            </a:p>
          </p:txBody>
        </p:sp>
      </p:grpSp>
      <p:sp>
        <p:nvSpPr>
          <p:cNvPr id="15" name="TextBox 15"/>
          <p:cNvSpPr txBox="1"/>
          <p:nvPr/>
        </p:nvSpPr>
        <p:spPr>
          <a:xfrm>
            <a:off x="1684735" y="3233071"/>
            <a:ext cx="4252485" cy="2597762"/>
          </a:xfrm>
          <a:prstGeom prst="rect">
            <a:avLst/>
          </a:prstGeom>
        </p:spPr>
        <p:txBody>
          <a:bodyPr lIns="0" tIns="0" rIns="0" bIns="0" rtlCol="0" anchor="t">
            <a:spAutoFit/>
          </a:bodyPr>
          <a:lstStyle/>
          <a:p>
            <a:pPr>
              <a:lnSpc>
                <a:spcPts val="3424"/>
              </a:lnSpc>
            </a:pPr>
            <a:r>
              <a:rPr lang="en-US" sz="2395">
                <a:latin typeface="Sanchez"/>
                <a:ea typeface="Sanchez"/>
                <a:cs typeface="Sanchez"/>
                <a:sym typeface="Sanchez"/>
              </a:rPr>
              <a:t>MONDAYS</a:t>
            </a:r>
          </a:p>
          <a:p>
            <a:pPr>
              <a:lnSpc>
                <a:spcPts val="3712"/>
              </a:lnSpc>
            </a:pPr>
            <a:r>
              <a:rPr lang="en-US" sz="2395" spc="-69">
                <a:latin typeface="Sanchez"/>
                <a:ea typeface="Sanchez"/>
                <a:cs typeface="Sanchez"/>
                <a:sym typeface="Sanchez"/>
              </a:rPr>
              <a:t>TUESDAYS</a:t>
            </a:r>
          </a:p>
          <a:p>
            <a:pPr>
              <a:lnSpc>
                <a:spcPts val="1104"/>
              </a:lnSpc>
            </a:pPr>
            <a:endParaRPr lang="en-US" sz="2395" spc="-69">
              <a:latin typeface="Sanchez"/>
              <a:ea typeface="Sanchez"/>
              <a:cs typeface="Sanchez"/>
              <a:sym typeface="Sanchez"/>
            </a:endParaRPr>
          </a:p>
          <a:p>
            <a:pPr>
              <a:lnSpc>
                <a:spcPts val="1104"/>
              </a:lnSpc>
            </a:pPr>
            <a:endParaRPr lang="en-US" sz="2395" spc="-69">
              <a:latin typeface="Sanchez"/>
              <a:ea typeface="Sanchez"/>
              <a:cs typeface="Sanchez"/>
              <a:sym typeface="Sanchez"/>
            </a:endParaRPr>
          </a:p>
          <a:p>
            <a:pPr>
              <a:lnSpc>
                <a:spcPts val="1197"/>
              </a:lnSpc>
            </a:pPr>
            <a:r>
              <a:rPr lang="en-US" sz="2395">
                <a:latin typeface="Sanchez"/>
                <a:ea typeface="Sanchez"/>
                <a:cs typeface="Sanchez"/>
                <a:sym typeface="Sanchez"/>
              </a:rPr>
              <a:t>WEDNESDAYS @ JF220A </a:t>
            </a:r>
          </a:p>
          <a:p>
            <a:pPr>
              <a:lnSpc>
                <a:spcPts val="1197"/>
              </a:lnSpc>
            </a:pPr>
            <a:endParaRPr lang="en-US" sz="2395">
              <a:latin typeface="Sanchez"/>
              <a:ea typeface="Sanchez"/>
              <a:cs typeface="Sanchez"/>
              <a:sym typeface="Sanchez"/>
            </a:endParaRPr>
          </a:p>
          <a:p>
            <a:pPr>
              <a:lnSpc>
                <a:spcPts val="1197"/>
              </a:lnSpc>
            </a:pPr>
            <a:endParaRPr lang="en-US" sz="2395">
              <a:latin typeface="Sanchez"/>
              <a:ea typeface="Sanchez"/>
              <a:cs typeface="Sanchez"/>
              <a:sym typeface="Sanchez"/>
            </a:endParaRPr>
          </a:p>
          <a:p>
            <a:pPr>
              <a:lnSpc>
                <a:spcPts val="1104"/>
              </a:lnSpc>
            </a:pPr>
            <a:endParaRPr lang="en-US" sz="2395">
              <a:latin typeface="Sanchez"/>
              <a:ea typeface="Sanchez"/>
              <a:cs typeface="Sanchez"/>
              <a:sym typeface="Sanchez"/>
            </a:endParaRPr>
          </a:p>
          <a:p>
            <a:pPr>
              <a:lnSpc>
                <a:spcPts val="2155"/>
              </a:lnSpc>
            </a:pPr>
            <a:r>
              <a:rPr lang="en-US" sz="2395">
                <a:latin typeface="Sanchez"/>
                <a:ea typeface="Sanchez"/>
                <a:cs typeface="Sanchez"/>
                <a:sym typeface="Sanchez"/>
              </a:rPr>
              <a:t>THURSDAYS</a:t>
            </a:r>
          </a:p>
          <a:p>
            <a:pPr>
              <a:lnSpc>
                <a:spcPts val="1987"/>
              </a:lnSpc>
            </a:pPr>
            <a:endParaRPr lang="en-US" sz="2395">
              <a:latin typeface="Sanchez"/>
              <a:ea typeface="Sanchez"/>
              <a:cs typeface="Sanchez"/>
              <a:sym typeface="Sanchez"/>
            </a:endParaRPr>
          </a:p>
          <a:p>
            <a:pPr>
              <a:lnSpc>
                <a:spcPts val="1868"/>
              </a:lnSpc>
            </a:pPr>
            <a:r>
              <a:rPr lang="en-US" sz="2395">
                <a:latin typeface="Sanchez"/>
                <a:ea typeface="Sanchez"/>
                <a:cs typeface="Sanchez"/>
                <a:sym typeface="Sanchez"/>
              </a:rPr>
              <a:t>FRIDAYS</a:t>
            </a:r>
          </a:p>
        </p:txBody>
      </p:sp>
      <p:sp>
        <p:nvSpPr>
          <p:cNvPr id="16" name="TextBox 16"/>
          <p:cNvSpPr txBox="1"/>
          <p:nvPr/>
        </p:nvSpPr>
        <p:spPr>
          <a:xfrm>
            <a:off x="6104794" y="3341314"/>
            <a:ext cx="3711692" cy="2521781"/>
          </a:xfrm>
          <a:prstGeom prst="rect">
            <a:avLst/>
          </a:prstGeom>
        </p:spPr>
        <p:txBody>
          <a:bodyPr lIns="0" tIns="0" rIns="0" bIns="0" rtlCol="0" anchor="t">
            <a:spAutoFit/>
          </a:bodyPr>
          <a:lstStyle/>
          <a:p>
            <a:pPr algn="just">
              <a:lnSpc>
                <a:spcPts val="3292"/>
              </a:lnSpc>
            </a:pPr>
            <a:r>
              <a:rPr lang="en-US" sz="2613">
                <a:latin typeface="Sanchez"/>
                <a:ea typeface="Sanchez"/>
                <a:cs typeface="Sanchez"/>
                <a:sym typeface="Sanchez"/>
              </a:rPr>
              <a:t>SASHA 9 AM - 11 AM</a:t>
            </a:r>
          </a:p>
          <a:p>
            <a:pPr algn="just">
              <a:lnSpc>
                <a:spcPts val="3292"/>
              </a:lnSpc>
            </a:pPr>
            <a:r>
              <a:rPr lang="en-US" sz="2613">
                <a:latin typeface="Sanchez"/>
                <a:ea typeface="Sanchez"/>
                <a:cs typeface="Sanchez"/>
                <a:sym typeface="Sanchez"/>
              </a:rPr>
              <a:t>SASHA 9 AM - 12 PM</a:t>
            </a:r>
          </a:p>
          <a:p>
            <a:pPr algn="just">
              <a:lnSpc>
                <a:spcPts val="3292"/>
              </a:lnSpc>
            </a:pPr>
            <a:r>
              <a:rPr lang="en-US" sz="2613">
                <a:latin typeface="Sanchez"/>
                <a:ea typeface="Sanchez"/>
                <a:cs typeface="Sanchez"/>
                <a:sym typeface="Sanchez"/>
              </a:rPr>
              <a:t>SASHA 9 AM - 12 PM </a:t>
            </a:r>
          </a:p>
          <a:p>
            <a:pPr algn="just">
              <a:lnSpc>
                <a:spcPts val="3292"/>
              </a:lnSpc>
            </a:pPr>
            <a:r>
              <a:rPr lang="en-US" sz="2613">
                <a:latin typeface="Sanchez"/>
                <a:ea typeface="Sanchez"/>
                <a:cs typeface="Sanchez"/>
                <a:sym typeface="Sanchez"/>
              </a:rPr>
              <a:t>WYNNIE 2 PM - 5 PM</a:t>
            </a:r>
          </a:p>
          <a:p>
            <a:pPr algn="just">
              <a:lnSpc>
                <a:spcPts val="3292"/>
              </a:lnSpc>
            </a:pPr>
            <a:r>
              <a:rPr lang="en-US" sz="2613">
                <a:latin typeface="Sanchez"/>
                <a:ea typeface="Sanchez"/>
                <a:cs typeface="Sanchez"/>
                <a:sym typeface="Sanchez"/>
              </a:rPr>
              <a:t>WYNNIE 2 PM - 5 PM</a:t>
            </a:r>
          </a:p>
          <a:p>
            <a:pPr algn="just">
              <a:lnSpc>
                <a:spcPts val="3292"/>
              </a:lnSpc>
            </a:pPr>
            <a:r>
              <a:rPr lang="en-US" sz="2613">
                <a:latin typeface="Sanchez"/>
                <a:ea typeface="Sanchez"/>
                <a:cs typeface="Sanchez"/>
                <a:sym typeface="Sanchez"/>
              </a:rPr>
              <a:t>WYNNIE 3 PM - 5 PM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rot="5400000">
            <a:off x="-3077820" y="3256757"/>
            <a:ext cx="6669087" cy="533401"/>
          </a:xfrm>
          <a:prstGeom prst="rect">
            <a:avLst/>
          </a:prstGeom>
          <a:solidFill>
            <a:schemeClr val="accent3"/>
          </a:solidFill>
          <a:ln>
            <a:noFill/>
          </a:ln>
          <a:effectLst/>
        </p:spPr>
        <p:txBody>
          <a:bodyPr vert="horz" wrap="square" lIns="36576" tIns="36576" rIns="36576" bIns="36576" numCol="1" anchor="t" anchorCtr="0" compatLnSpc="1">
            <a:prstTxWarp prst="textNoShape">
              <a:avLst/>
            </a:prstTxWarp>
          </a:bodyPr>
          <a:lstStyle/>
          <a:p>
            <a:endParaRPr lang="en-US" sz="1400"/>
          </a:p>
        </p:txBody>
      </p:sp>
      <p:sp>
        <p:nvSpPr>
          <p:cNvPr id="3" name="Text Box 3"/>
          <p:cNvSpPr txBox="1">
            <a:spLocks noChangeArrowheads="1"/>
          </p:cNvSpPr>
          <p:nvPr/>
        </p:nvSpPr>
        <p:spPr bwMode="auto">
          <a:xfrm>
            <a:off x="617538" y="771526"/>
            <a:ext cx="6851487" cy="1000125"/>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algn="ctr" defTabSz="914377" eaLnBrk="0" fontAlgn="base" hangingPunct="0">
              <a:spcBef>
                <a:spcPct val="0"/>
              </a:spcBef>
              <a:spcAft>
                <a:spcPct val="0"/>
              </a:spcAft>
            </a:pPr>
            <a:r>
              <a:rPr lang="en-US" altLang="en-US" sz="8000" spc="600" dirty="0">
                <a:solidFill>
                  <a:srgbClr val="808080"/>
                </a:solidFill>
                <a:latin typeface="Bebas Neue" panose="020B0606020202050201" pitchFamily="34" charset="0"/>
              </a:rPr>
              <a:t>GIS Help Desk</a:t>
            </a:r>
            <a:endParaRPr lang="en-US" altLang="en-US" spc="600" dirty="0">
              <a:latin typeface="Arial" panose="020B0604020202020204" pitchFamily="34" charset="0"/>
            </a:endParaRPr>
          </a:p>
        </p:txBody>
      </p:sp>
      <p:sp>
        <p:nvSpPr>
          <p:cNvPr id="4" name="Rectangle 4"/>
          <p:cNvSpPr>
            <a:spLocks noChangeArrowheads="1"/>
          </p:cNvSpPr>
          <p:nvPr/>
        </p:nvSpPr>
        <p:spPr bwMode="auto">
          <a:xfrm>
            <a:off x="2" y="188913"/>
            <a:ext cx="12191999" cy="533400"/>
          </a:xfrm>
          <a:prstGeom prst="rect">
            <a:avLst/>
          </a:prstGeom>
          <a:solidFill>
            <a:schemeClr val="accent3"/>
          </a:solidFill>
          <a:ln>
            <a:noFill/>
          </a:ln>
          <a:effectLst/>
        </p:spPr>
        <p:txBody>
          <a:bodyPr vert="horz" wrap="square" lIns="36576" tIns="36576" rIns="36576" bIns="36576" numCol="1" anchor="t" anchorCtr="0" compatLnSpc="1">
            <a:prstTxWarp prst="textNoShape">
              <a:avLst/>
            </a:prstTxWarp>
          </a:bodyPr>
          <a:lstStyle/>
          <a:p>
            <a:endParaRPr lang="en-US" sz="1400"/>
          </a:p>
        </p:txBody>
      </p:sp>
      <p:sp>
        <p:nvSpPr>
          <p:cNvPr id="5" name="Rectangle 5"/>
          <p:cNvSpPr>
            <a:spLocks noChangeArrowheads="1"/>
          </p:cNvSpPr>
          <p:nvPr/>
        </p:nvSpPr>
        <p:spPr bwMode="auto">
          <a:xfrm>
            <a:off x="0" y="-1586"/>
            <a:ext cx="12192000" cy="82508"/>
          </a:xfrm>
          <a:prstGeom prst="rect">
            <a:avLst/>
          </a:prstGeom>
          <a:solidFill>
            <a:schemeClr val="accent5">
              <a:lumMod val="60000"/>
              <a:lumOff val="40000"/>
            </a:schemeClr>
          </a:solidFill>
          <a:ln>
            <a:solidFill>
              <a:schemeClr val="accent1"/>
            </a:solidFill>
          </a:ln>
          <a:effectLst/>
        </p:spPr>
        <p:txBody>
          <a:bodyPr vert="horz" wrap="square" lIns="36576" tIns="36576" rIns="36576" bIns="36576" numCol="1" anchor="t" anchorCtr="0" compatLnSpc="1">
            <a:prstTxWarp prst="textNoShape">
              <a:avLst/>
            </a:prstTxWarp>
          </a:bodyPr>
          <a:lstStyle/>
          <a:p>
            <a:endParaRPr lang="en-US" sz="1400"/>
          </a:p>
        </p:txBody>
      </p:sp>
      <p:sp>
        <p:nvSpPr>
          <p:cNvPr id="6" name="Text Box 6"/>
          <p:cNvSpPr txBox="1">
            <a:spLocks noChangeArrowheads="1"/>
          </p:cNvSpPr>
          <p:nvPr/>
        </p:nvSpPr>
        <p:spPr bwMode="auto">
          <a:xfrm>
            <a:off x="522347" y="112046"/>
            <a:ext cx="11595464" cy="386676"/>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algn="ctr" defTabSz="914377" eaLnBrk="0" fontAlgn="base" hangingPunct="0">
              <a:spcBef>
                <a:spcPct val="0"/>
              </a:spcBef>
              <a:spcAft>
                <a:spcPct val="0"/>
              </a:spcAft>
            </a:pPr>
            <a:r>
              <a:rPr lang="en-US" altLang="en-US" sz="3600" dirty="0">
                <a:solidFill>
                  <a:srgbClr val="FFFFFF"/>
                </a:solidFill>
                <a:latin typeface="Bebas Neue" panose="020B0606020202050201" pitchFamily="34" charset="0"/>
              </a:rPr>
              <a:t>Spring 2025 hours</a:t>
            </a:r>
            <a:endParaRPr lang="en-US" altLang="en-US" dirty="0">
              <a:latin typeface="Arial" panose="020B0604020202020204" pitchFamily="34" charset="0"/>
            </a:endParaRPr>
          </a:p>
        </p:txBody>
      </p:sp>
      <p:sp>
        <p:nvSpPr>
          <p:cNvPr id="7" name="Rectangle 6"/>
          <p:cNvSpPr>
            <a:spLocks noChangeArrowheads="1"/>
          </p:cNvSpPr>
          <p:nvPr/>
        </p:nvSpPr>
        <p:spPr bwMode="auto">
          <a:xfrm>
            <a:off x="522347" y="4984793"/>
            <a:ext cx="11329707" cy="943339"/>
          </a:xfrm>
          <a:prstGeom prst="rect">
            <a:avLst/>
          </a:prstGeom>
          <a:solidFill>
            <a:schemeClr val="accent3"/>
          </a:solidFill>
          <a:ln>
            <a:noFill/>
          </a:ln>
          <a:effectLst/>
        </p:spPr>
        <p:txBody>
          <a:bodyPr vert="horz" wrap="square" lIns="36576" tIns="36576" rIns="36576" bIns="36576" numCol="1" anchor="t" anchorCtr="0" compatLnSpc="1">
            <a:prstTxWarp prst="textNoShape">
              <a:avLst/>
            </a:prstTxWarp>
          </a:bodyPr>
          <a:lstStyle/>
          <a:p>
            <a:pPr algn="ctr" defTabSz="914377" eaLnBrk="0" fontAlgn="base" hangingPunct="0">
              <a:spcBef>
                <a:spcPct val="0"/>
              </a:spcBef>
              <a:spcAft>
                <a:spcPct val="0"/>
              </a:spcAft>
            </a:pPr>
            <a:r>
              <a:rPr lang="en-US" altLang="en-US" sz="1600" dirty="0">
                <a:solidFill>
                  <a:srgbClr val="FFFFFF"/>
                </a:solidFill>
                <a:latin typeface="Gill Sans MT" panose="020B0502020104020203" pitchFamily="34" charset="0"/>
              </a:rPr>
              <a:t>Help Desk hours follow a University schedule. If the University is closed (or if the Geography office is closed), the GIS Help Desk will be unavailable. Hours may be limited or extended during midterms/final exams. Any changes will be announced or posted on the Clark University Geography Facebook page.  Appointments operate on a first-come, first-serve drop-in basis unless otherwise scheduled.</a:t>
            </a:r>
            <a:endParaRPr lang="en-US" altLang="en-US" sz="2400" dirty="0">
              <a:latin typeface="Arial" panose="020B0604020202020204" pitchFamily="34" charset="0"/>
            </a:endParaRPr>
          </a:p>
        </p:txBody>
      </p:sp>
      <p:sp>
        <p:nvSpPr>
          <p:cNvPr id="8" name="Text Box 11"/>
          <p:cNvSpPr txBox="1">
            <a:spLocks noChangeArrowheads="1"/>
          </p:cNvSpPr>
          <p:nvPr/>
        </p:nvSpPr>
        <p:spPr bwMode="auto">
          <a:xfrm>
            <a:off x="7171632" y="788964"/>
            <a:ext cx="5023093" cy="1000125"/>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lvl="0" algn="ctr" eaLnBrk="0" fontAlgn="base" hangingPunct="0">
              <a:spcBef>
                <a:spcPct val="0"/>
              </a:spcBef>
              <a:spcAft>
                <a:spcPct val="0"/>
              </a:spcAft>
            </a:pPr>
            <a:r>
              <a:rPr lang="en-US" altLang="en-US" sz="1400" dirty="0">
                <a:solidFill>
                  <a:srgbClr val="595959"/>
                </a:solidFill>
                <a:latin typeface="Gill Sans MT" panose="020B0502020104020203" pitchFamily="34" charset="0"/>
              </a:rPr>
              <a:t>Please contact either of our GIS Help Desk Assistants during their specified hours for more information. </a:t>
            </a:r>
          </a:p>
        </p:txBody>
      </p:sp>
      <p:sp>
        <p:nvSpPr>
          <p:cNvPr id="9" name="Rectangle 4"/>
          <p:cNvSpPr>
            <a:spLocks noChangeArrowheads="1"/>
          </p:cNvSpPr>
          <p:nvPr/>
        </p:nvSpPr>
        <p:spPr bwMode="auto">
          <a:xfrm rot="21600000">
            <a:off x="948584" y="1963109"/>
            <a:ext cx="5201587" cy="570979"/>
          </a:xfrm>
          <a:prstGeom prst="rect">
            <a:avLst/>
          </a:prstGeom>
          <a:solidFill>
            <a:schemeClr val="accent5">
              <a:lumMod val="60000"/>
              <a:lumOff val="40000"/>
            </a:schemeClr>
          </a:solidFill>
          <a:ln>
            <a:noFill/>
          </a:ln>
          <a:effectLst/>
        </p:spPr>
        <p:txBody>
          <a:bodyPr vert="horz" wrap="square" lIns="36576" tIns="36576" rIns="36576" bIns="36576" numCol="1" anchor="t" anchorCtr="0" compatLnSpc="1">
            <a:prstTxWarp prst="textNoShape">
              <a:avLst/>
            </a:prstTxWarp>
          </a:bodyPr>
          <a:lstStyle/>
          <a:p>
            <a:pPr algn="ctr" defTabSz="914377" eaLnBrk="0" fontAlgn="base" hangingPunct="0">
              <a:spcBef>
                <a:spcPct val="0"/>
              </a:spcBef>
              <a:spcAft>
                <a:spcPct val="0"/>
              </a:spcAft>
            </a:pPr>
            <a:r>
              <a:rPr lang="en-US" altLang="en-US" sz="2400" b="1" dirty="0">
                <a:solidFill>
                  <a:srgbClr val="FFFFFF"/>
                </a:solidFill>
                <a:latin typeface="Bebas Neue" panose="020B0606020202050201" pitchFamily="34" charset="0"/>
              </a:rPr>
              <a:t>SASHA GANNON| GEOG ’24 MS-GIS ‘25</a:t>
            </a:r>
            <a:endParaRPr lang="en-US" altLang="en-US" sz="2400" b="1" dirty="0">
              <a:latin typeface="Arial" panose="020B0604020202020204" pitchFamily="34" charset="0"/>
            </a:endParaRPr>
          </a:p>
        </p:txBody>
      </p:sp>
      <p:sp>
        <p:nvSpPr>
          <p:cNvPr id="10" name="Rectangle 5"/>
          <p:cNvSpPr>
            <a:spLocks noChangeArrowheads="1"/>
          </p:cNvSpPr>
          <p:nvPr/>
        </p:nvSpPr>
        <p:spPr bwMode="auto">
          <a:xfrm>
            <a:off x="2640472" y="2527528"/>
            <a:ext cx="3509699" cy="1815872"/>
          </a:xfrm>
          <a:prstGeom prst="rect">
            <a:avLst/>
          </a:prstGeom>
          <a:solidFill>
            <a:schemeClr val="accent5">
              <a:lumMod val="60000"/>
              <a:lumOff val="40000"/>
            </a:schemeClr>
          </a:solidFill>
          <a:ln>
            <a:noFill/>
          </a:ln>
          <a:effectLst/>
        </p:spPr>
        <p:txBody>
          <a:bodyPr vert="horz" wrap="square" lIns="36576" tIns="36576" rIns="36576" bIns="36576" numCol="1" anchor="t" anchorCtr="0" compatLnSpc="1">
            <a:prstTxWarp prst="textNoShape">
              <a:avLst/>
            </a:prstTxWarp>
          </a:bodyPr>
          <a:lstStyle/>
          <a:p>
            <a:pPr algn="ctr" eaLnBrk="0" fontAlgn="base" hangingPunct="0">
              <a:lnSpc>
                <a:spcPct val="150000"/>
              </a:lnSpc>
              <a:spcBef>
                <a:spcPct val="0"/>
              </a:spcBef>
              <a:spcAft>
                <a:spcPct val="0"/>
              </a:spcAft>
            </a:pPr>
            <a:r>
              <a:rPr lang="en-US" altLang="en-US" sz="2200" b="1" dirty="0"/>
              <a:t>MONDAYS </a:t>
            </a:r>
            <a:r>
              <a:rPr lang="en-US" altLang="en-US" sz="2200" b="1" dirty="0">
                <a:solidFill>
                  <a:schemeClr val="bg1"/>
                </a:solidFill>
              </a:rPr>
              <a:t>9AM – 11AM</a:t>
            </a:r>
            <a:endParaRPr lang="en-US" altLang="en-US" sz="2200" b="1" dirty="0"/>
          </a:p>
          <a:p>
            <a:pPr algn="ctr" eaLnBrk="0" fontAlgn="base" hangingPunct="0">
              <a:lnSpc>
                <a:spcPct val="150000"/>
              </a:lnSpc>
              <a:spcBef>
                <a:spcPct val="0"/>
              </a:spcBef>
              <a:spcAft>
                <a:spcPct val="0"/>
              </a:spcAft>
            </a:pPr>
            <a:r>
              <a:rPr lang="en-US" altLang="en-US" sz="2200" b="1" dirty="0"/>
              <a:t>TUESDAYS</a:t>
            </a:r>
            <a:r>
              <a:rPr lang="en-US" altLang="en-US" sz="2200" dirty="0"/>
              <a:t> </a:t>
            </a:r>
            <a:r>
              <a:rPr lang="en-US" altLang="en-US" sz="2200" b="1" dirty="0">
                <a:solidFill>
                  <a:schemeClr val="bg1"/>
                </a:solidFill>
              </a:rPr>
              <a:t>9AM – 12PM </a:t>
            </a:r>
            <a:r>
              <a:rPr lang="en-US" altLang="en-US" sz="2200" b="1" dirty="0"/>
              <a:t>WEDNESDAYS* </a:t>
            </a:r>
            <a:r>
              <a:rPr lang="en-US" altLang="en-US" sz="2200" b="1" dirty="0">
                <a:solidFill>
                  <a:schemeClr val="bg1"/>
                </a:solidFill>
              </a:rPr>
              <a:t>9AM –12PM</a:t>
            </a:r>
          </a:p>
        </p:txBody>
      </p:sp>
      <p:sp>
        <p:nvSpPr>
          <p:cNvPr id="11" name="Rectangle 4"/>
          <p:cNvSpPr>
            <a:spLocks noChangeArrowheads="1"/>
          </p:cNvSpPr>
          <p:nvPr/>
        </p:nvSpPr>
        <p:spPr bwMode="auto">
          <a:xfrm>
            <a:off x="6714367" y="1963108"/>
            <a:ext cx="5240239" cy="570981"/>
          </a:xfrm>
          <a:prstGeom prst="rect">
            <a:avLst/>
          </a:prstGeom>
          <a:solidFill>
            <a:schemeClr val="accent5">
              <a:lumMod val="60000"/>
              <a:lumOff val="40000"/>
            </a:schemeClr>
          </a:solidFill>
          <a:ln>
            <a:noFill/>
          </a:ln>
          <a:effectLst/>
        </p:spPr>
        <p:txBody>
          <a:bodyPr vert="horz" wrap="square" lIns="36576" tIns="36576" rIns="36576" bIns="36576" numCol="1" anchor="t" anchorCtr="0" compatLnSpc="1">
            <a:prstTxWarp prst="textNoShape">
              <a:avLst/>
            </a:prstTxWarp>
          </a:bodyPr>
          <a:lstStyle/>
          <a:p>
            <a:pPr lvl="0" algn="ctr" eaLnBrk="0" fontAlgn="base" hangingPunct="0">
              <a:spcBef>
                <a:spcPct val="0"/>
              </a:spcBef>
              <a:spcAft>
                <a:spcPct val="0"/>
              </a:spcAft>
            </a:pPr>
            <a:r>
              <a:rPr lang="en-US" altLang="en-US" sz="2400" b="1" dirty="0">
                <a:solidFill>
                  <a:srgbClr val="FFFFFF"/>
                </a:solidFill>
                <a:latin typeface="Bebas Neue" panose="020B0606020202050201" pitchFamily="34" charset="0"/>
              </a:rPr>
              <a:t>WYNNIE GROSS| GEOG ’24 MS-GIS ‘25</a:t>
            </a:r>
          </a:p>
          <a:p>
            <a:pPr lvl="0" algn="ctr" eaLnBrk="0" fontAlgn="base" hangingPunct="0">
              <a:spcBef>
                <a:spcPct val="0"/>
              </a:spcBef>
              <a:spcAft>
                <a:spcPct val="0"/>
              </a:spcAft>
            </a:pPr>
            <a:r>
              <a:rPr lang="en-US" altLang="en-US" sz="2400" dirty="0">
                <a:solidFill>
                  <a:srgbClr val="FFFFFF"/>
                </a:solidFill>
                <a:latin typeface="Bebas Neue" panose="020B0606020202050201" pitchFamily="34" charset="0"/>
              </a:rPr>
              <a:t> </a:t>
            </a:r>
            <a:endParaRPr lang="en-US" altLang="en-US" sz="2400" dirty="0">
              <a:latin typeface="Arial" panose="020B0604020202020204" pitchFamily="34" charset="0"/>
            </a:endParaRPr>
          </a:p>
        </p:txBody>
      </p:sp>
      <p:sp>
        <p:nvSpPr>
          <p:cNvPr id="12" name="Rectangle 5"/>
          <p:cNvSpPr>
            <a:spLocks noChangeArrowheads="1"/>
          </p:cNvSpPr>
          <p:nvPr/>
        </p:nvSpPr>
        <p:spPr bwMode="auto">
          <a:xfrm>
            <a:off x="8177149" y="2456189"/>
            <a:ext cx="3777457" cy="2123580"/>
          </a:xfrm>
          <a:prstGeom prst="rect">
            <a:avLst/>
          </a:prstGeom>
          <a:solidFill>
            <a:schemeClr val="accent5">
              <a:lumMod val="60000"/>
              <a:lumOff val="40000"/>
            </a:schemeClr>
          </a:solidFill>
          <a:ln>
            <a:noFill/>
          </a:ln>
          <a:effectLst/>
        </p:spPr>
        <p:txBody>
          <a:bodyPr vert="horz" wrap="square" lIns="36576" tIns="36576" rIns="36576" bIns="36576" numCol="1" anchor="t" anchorCtr="0" compatLnSpc="1">
            <a:prstTxWarp prst="textNoShape">
              <a:avLst/>
            </a:prstTxWarp>
          </a:bodyPr>
          <a:lstStyle/>
          <a:p>
            <a:pPr lvl="0" algn="ctr" eaLnBrk="0" fontAlgn="base" hangingPunct="0">
              <a:spcBef>
                <a:spcPct val="0"/>
              </a:spcBef>
              <a:spcAft>
                <a:spcPct val="0"/>
              </a:spcAft>
            </a:pPr>
            <a:r>
              <a:rPr lang="en-US" altLang="en-US" sz="2200" b="1" dirty="0"/>
              <a:t>WEDNESDAYS* </a:t>
            </a:r>
          </a:p>
          <a:p>
            <a:pPr lvl="0" algn="ctr" eaLnBrk="0" fontAlgn="base" hangingPunct="0">
              <a:spcBef>
                <a:spcPct val="0"/>
              </a:spcBef>
              <a:spcAft>
                <a:spcPct val="0"/>
              </a:spcAft>
            </a:pPr>
            <a:r>
              <a:rPr lang="en-US" altLang="en-US" sz="2200" b="1" dirty="0">
                <a:solidFill>
                  <a:schemeClr val="bg1"/>
                </a:solidFill>
              </a:rPr>
              <a:t>3PM – 5PM</a:t>
            </a:r>
            <a:endParaRPr lang="en-US" altLang="en-US" sz="2200" b="1" dirty="0"/>
          </a:p>
          <a:p>
            <a:pPr lvl="0" algn="ctr" eaLnBrk="0" fontAlgn="base" hangingPunct="0">
              <a:spcBef>
                <a:spcPct val="0"/>
              </a:spcBef>
              <a:spcAft>
                <a:spcPct val="0"/>
              </a:spcAft>
            </a:pPr>
            <a:r>
              <a:rPr lang="en-US" altLang="en-US" sz="2200" b="1" dirty="0"/>
              <a:t>THURSDAYS</a:t>
            </a:r>
          </a:p>
          <a:p>
            <a:pPr lvl="0" algn="ctr" eaLnBrk="0" fontAlgn="base" hangingPunct="0">
              <a:spcBef>
                <a:spcPct val="0"/>
              </a:spcBef>
              <a:spcAft>
                <a:spcPct val="0"/>
              </a:spcAft>
            </a:pPr>
            <a:r>
              <a:rPr lang="en-US" altLang="en-US" sz="2200" b="1" dirty="0">
                <a:solidFill>
                  <a:schemeClr val="bg1"/>
                </a:solidFill>
              </a:rPr>
              <a:t>2PM – 5PM</a:t>
            </a:r>
          </a:p>
          <a:p>
            <a:pPr lvl="0" algn="ctr" eaLnBrk="0" fontAlgn="base" hangingPunct="0">
              <a:spcBef>
                <a:spcPct val="0"/>
              </a:spcBef>
              <a:spcAft>
                <a:spcPct val="0"/>
              </a:spcAft>
            </a:pPr>
            <a:r>
              <a:rPr lang="en-US" altLang="en-US" sz="2200" b="1" dirty="0"/>
              <a:t>FRIDAYS</a:t>
            </a:r>
          </a:p>
          <a:p>
            <a:pPr algn="ctr" eaLnBrk="0" fontAlgn="base" hangingPunct="0">
              <a:spcBef>
                <a:spcPct val="0"/>
              </a:spcBef>
              <a:spcAft>
                <a:spcPct val="0"/>
              </a:spcAft>
            </a:pPr>
            <a:r>
              <a:rPr lang="en-US" altLang="en-US" sz="2200" b="1" dirty="0">
                <a:solidFill>
                  <a:schemeClr val="bg1"/>
                </a:solidFill>
              </a:rPr>
              <a:t>3PM – 5PM</a:t>
            </a:r>
            <a:endParaRPr lang="en-US" altLang="en-US" sz="2200" b="1" dirty="0"/>
          </a:p>
          <a:p>
            <a:pPr lvl="0" algn="ctr" eaLnBrk="0" fontAlgn="base" hangingPunct="0">
              <a:spcBef>
                <a:spcPct val="0"/>
              </a:spcBef>
              <a:spcAft>
                <a:spcPct val="0"/>
              </a:spcAft>
            </a:pPr>
            <a:endParaRPr lang="en-US" altLang="en-US" sz="2200" b="1" dirty="0">
              <a:solidFill>
                <a:schemeClr val="bg1"/>
              </a:solidFill>
            </a:endParaRPr>
          </a:p>
        </p:txBody>
      </p:sp>
      <p:sp>
        <p:nvSpPr>
          <p:cNvPr id="13" name="Rectangle 4"/>
          <p:cNvSpPr>
            <a:spLocks noChangeArrowheads="1"/>
          </p:cNvSpPr>
          <p:nvPr/>
        </p:nvSpPr>
        <p:spPr bwMode="auto">
          <a:xfrm>
            <a:off x="-11056" y="6337501"/>
            <a:ext cx="12203056" cy="533400"/>
          </a:xfrm>
          <a:prstGeom prst="rect">
            <a:avLst/>
          </a:prstGeom>
          <a:solidFill>
            <a:schemeClr val="accent3"/>
          </a:solidFill>
          <a:ln>
            <a:noFill/>
          </a:ln>
          <a:effectLst/>
        </p:spPr>
        <p:txBody>
          <a:bodyPr vert="horz" wrap="square" lIns="36576" tIns="36576" rIns="36576" bIns="36576" numCol="1" anchor="t" anchorCtr="0" compatLnSpc="1">
            <a:prstTxWarp prst="textNoShape">
              <a:avLst/>
            </a:prstTxWarp>
          </a:bodyPr>
          <a:lstStyle/>
          <a:p>
            <a:endParaRPr lang="en-US" sz="1400"/>
          </a:p>
        </p:txBody>
      </p:sp>
      <p:sp>
        <p:nvSpPr>
          <p:cNvPr id="14" name="Text Box 6"/>
          <p:cNvSpPr txBox="1">
            <a:spLocks noChangeArrowheads="1"/>
          </p:cNvSpPr>
          <p:nvPr/>
        </p:nvSpPr>
        <p:spPr bwMode="auto">
          <a:xfrm>
            <a:off x="339948" y="5787678"/>
            <a:ext cx="11852053" cy="810225"/>
          </a:xfrm>
          <a:prstGeom prst="rect">
            <a:avLst/>
          </a:prstGeom>
          <a:solidFill>
            <a:schemeClr val="bg1">
              <a:lumMod val="65000"/>
            </a:schemeClr>
          </a:solidFill>
          <a:ln>
            <a:noFill/>
          </a:ln>
          <a:effectLst/>
        </p:spPr>
        <p:txBody>
          <a:bodyPr vert="horz" wrap="square" lIns="36576" tIns="36576" rIns="36576" bIns="36576" numCol="1" anchor="t" anchorCtr="0" compatLnSpc="1">
            <a:prstTxWarp prst="textNoShape">
              <a:avLst/>
            </a:prstTxWarp>
          </a:bodyPr>
          <a:lstStyle/>
          <a:p>
            <a:pPr algn="ctr" defTabSz="914377" eaLnBrk="0" fontAlgn="base" hangingPunct="0">
              <a:spcBef>
                <a:spcPct val="0"/>
              </a:spcBef>
              <a:spcAft>
                <a:spcPct val="0"/>
              </a:spcAft>
            </a:pPr>
            <a:r>
              <a:rPr lang="en-US" altLang="en-US" sz="3200" dirty="0">
                <a:solidFill>
                  <a:srgbClr val="FFFFFF"/>
                </a:solidFill>
                <a:latin typeface="Bebas Neue" panose="020B0606020202050201" pitchFamily="34" charset="0"/>
              </a:rPr>
              <a:t>508.793.7336 | Jefferson Tower, 6</a:t>
            </a:r>
            <a:r>
              <a:rPr lang="en-US" altLang="en-US" sz="3200" baseline="30000" dirty="0">
                <a:solidFill>
                  <a:srgbClr val="FFFFFF"/>
                </a:solidFill>
                <a:latin typeface="Bebas Neue" panose="020B0606020202050201" pitchFamily="34" charset="0"/>
              </a:rPr>
              <a:t>th</a:t>
            </a:r>
            <a:r>
              <a:rPr lang="en-US" altLang="en-US" sz="3200" dirty="0">
                <a:solidFill>
                  <a:srgbClr val="FFFFFF"/>
                </a:solidFill>
                <a:latin typeface="Bebas Neue" panose="020B0606020202050201" pitchFamily="34" charset="0"/>
              </a:rPr>
              <a:t> Floor; *Wednesdays are in Jefferson 220A, </a:t>
            </a:r>
            <a:r>
              <a:rPr lang="en-US" altLang="en-US" sz="3200" dirty="0" err="1">
                <a:solidFill>
                  <a:srgbClr val="FFFFFF"/>
                </a:solidFill>
                <a:latin typeface="Bebas Neue" panose="020B0606020202050201" pitchFamily="34" charset="0"/>
              </a:rPr>
              <a:t>Geog</a:t>
            </a:r>
            <a:r>
              <a:rPr lang="en-US" altLang="en-US" sz="3200" dirty="0">
                <a:solidFill>
                  <a:srgbClr val="FFFFFF"/>
                </a:solidFill>
                <a:latin typeface="Bebas Neue" panose="020B0606020202050201" pitchFamily="34" charset="0"/>
              </a:rPr>
              <a:t> Main Office, Jefferson Building, 2</a:t>
            </a:r>
            <a:r>
              <a:rPr lang="en-US" altLang="en-US" sz="3200" baseline="30000" dirty="0">
                <a:solidFill>
                  <a:srgbClr val="FFFFFF"/>
                </a:solidFill>
                <a:latin typeface="Bebas Neue" panose="020B0606020202050201" pitchFamily="34" charset="0"/>
              </a:rPr>
              <a:t>nd</a:t>
            </a:r>
            <a:r>
              <a:rPr lang="en-US" altLang="en-US" sz="3200" dirty="0">
                <a:solidFill>
                  <a:srgbClr val="FFFFFF"/>
                </a:solidFill>
                <a:latin typeface="Bebas Neue" panose="020B0606020202050201" pitchFamily="34" charset="0"/>
              </a:rPr>
              <a:t> Floor</a:t>
            </a:r>
            <a:r>
              <a:rPr lang="en-US" altLang="en-US" sz="3600" dirty="0">
                <a:solidFill>
                  <a:srgbClr val="FFFFFF"/>
                </a:solidFill>
                <a:latin typeface="Bebas Neue" panose="020B0606020202050201" pitchFamily="34" charset="0"/>
              </a:rPr>
              <a:t>*</a:t>
            </a:r>
            <a:endParaRPr lang="en-US" altLang="en-US" dirty="0">
              <a:latin typeface="Arial" panose="020B0604020202020204" pitchFamily="34" charset="0"/>
            </a:endParaRPr>
          </a:p>
        </p:txBody>
      </p:sp>
      <p:pic>
        <p:nvPicPr>
          <p:cNvPr id="1026" name="Picture 2">
            <a:extLst>
              <a:ext uri="{FF2B5EF4-FFF2-40B4-BE49-F238E27FC236}">
                <a16:creationId xmlns:a16="http://schemas.microsoft.com/office/drawing/2014/main" id="{27E6A5FA-C61C-47CF-BC36-C674806E95B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3476" r="9440"/>
          <a:stretch/>
        </p:blipFill>
        <p:spPr bwMode="auto">
          <a:xfrm>
            <a:off x="619565" y="2456188"/>
            <a:ext cx="2050535" cy="24133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42BEC0B-5502-4610-AADD-694A962CD12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735"/>
          <a:stretch/>
        </p:blipFill>
        <p:spPr bwMode="auto">
          <a:xfrm>
            <a:off x="6187199" y="2497132"/>
            <a:ext cx="2117048" cy="23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336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D6620-9B66-BACF-5471-077FB5108B12}"/>
            </a:ext>
          </a:extLst>
        </p:cNvPr>
        <p:cNvGrpSpPr/>
        <p:nvPr/>
      </p:nvGrpSpPr>
      <p:grpSpPr>
        <a:xfrm>
          <a:off x="0" y="0"/>
          <a:ext cx="0" cy="0"/>
          <a:chOff x="0" y="0"/>
          <a:chExt cx="0" cy="0"/>
        </a:xfrm>
      </p:grpSpPr>
      <p:pic>
        <p:nvPicPr>
          <p:cNvPr id="4" name="Picture 3" descr="A colorful background with waves&#10;&#10;Description automatically generated with medium confidence">
            <a:extLst>
              <a:ext uri="{FF2B5EF4-FFF2-40B4-BE49-F238E27FC236}">
                <a16:creationId xmlns:a16="http://schemas.microsoft.com/office/drawing/2014/main" id="{79656B29-87E9-53EE-1D07-28AC1A2238B4}"/>
              </a:ext>
            </a:extLst>
          </p:cNvPr>
          <p:cNvPicPr>
            <a:picLocks noChangeAspect="1"/>
          </p:cNvPicPr>
          <p:nvPr/>
        </p:nvPicPr>
        <p:blipFill>
          <a:blip r:embed="rId2"/>
          <a:srcRect r="11111"/>
          <a:stretch/>
        </p:blipFill>
        <p:spPr>
          <a:xfrm>
            <a:off x="20" y="12"/>
            <a:ext cx="12191980" cy="6857988"/>
          </a:xfrm>
          <a:prstGeom prst="rect">
            <a:avLst/>
          </a:prstGeom>
        </p:spPr>
      </p:pic>
      <p:sp>
        <p:nvSpPr>
          <p:cNvPr id="2" name="Title 1">
            <a:extLst>
              <a:ext uri="{FF2B5EF4-FFF2-40B4-BE49-F238E27FC236}">
                <a16:creationId xmlns:a16="http://schemas.microsoft.com/office/drawing/2014/main" id="{3BA3E842-644B-033D-8AE6-80A671F30DFC}"/>
              </a:ext>
            </a:extLst>
          </p:cNvPr>
          <p:cNvSpPr>
            <a:spLocks noGrp="1"/>
          </p:cNvSpPr>
          <p:nvPr>
            <p:ph type="ctrTitle"/>
          </p:nvPr>
        </p:nvSpPr>
        <p:spPr>
          <a:xfrm>
            <a:off x="837126" y="1693546"/>
            <a:ext cx="4320227" cy="2009774"/>
          </a:xfrm>
        </p:spPr>
        <p:txBody>
          <a:bodyPr>
            <a:normAutofit/>
          </a:bodyPr>
          <a:lstStyle/>
          <a:p>
            <a:r>
              <a:rPr lang="en-US" sz="4000" dirty="0">
                <a:solidFill>
                  <a:srgbClr val="FFFFFF"/>
                </a:solidFill>
              </a:rPr>
              <a:t>WEEK 01 </a:t>
            </a:r>
            <a:br>
              <a:rPr lang="en-US" sz="4000" dirty="0">
                <a:solidFill>
                  <a:srgbClr val="FFFFFF"/>
                </a:solidFill>
              </a:rPr>
            </a:br>
            <a:br>
              <a:rPr lang="en-US" sz="4000" dirty="0">
                <a:solidFill>
                  <a:srgbClr val="FFFFFF"/>
                </a:solidFill>
              </a:rPr>
            </a:br>
            <a:r>
              <a:rPr lang="en-US" sz="4000" dirty="0">
                <a:solidFill>
                  <a:srgbClr val="FFFFFF"/>
                </a:solidFill>
              </a:rPr>
              <a:t>weekly schedule</a:t>
            </a:r>
          </a:p>
        </p:txBody>
      </p:sp>
      <p:sp>
        <p:nvSpPr>
          <p:cNvPr id="5" name="TextBox 4">
            <a:extLst>
              <a:ext uri="{FF2B5EF4-FFF2-40B4-BE49-F238E27FC236}">
                <a16:creationId xmlns:a16="http://schemas.microsoft.com/office/drawing/2014/main" id="{ADECDEEA-5927-3615-58A2-7ADC1181E7B6}"/>
              </a:ext>
            </a:extLst>
          </p:cNvPr>
          <p:cNvSpPr txBox="1"/>
          <p:nvPr/>
        </p:nvSpPr>
        <p:spPr>
          <a:xfrm>
            <a:off x="837126" y="4289196"/>
            <a:ext cx="3912124" cy="3046988"/>
          </a:xfrm>
          <a:prstGeom prst="rect">
            <a:avLst/>
          </a:prstGeom>
          <a:noFill/>
        </p:spPr>
        <p:txBody>
          <a:bodyPr wrap="square" rtlCol="0">
            <a:spAutoFit/>
          </a:bodyPr>
          <a:lstStyle/>
          <a:p>
            <a:r>
              <a:rPr lang="en-US" sz="3200" dirty="0">
                <a:solidFill>
                  <a:srgbClr val="FFFFFF">
                    <a:alpha val="75000"/>
                  </a:srgbClr>
                </a:solidFill>
              </a:rPr>
              <a:t>Instructor: Yanan Wu</a:t>
            </a:r>
          </a:p>
          <a:p>
            <a:r>
              <a:rPr lang="en-US" sz="3200" dirty="0">
                <a:solidFill>
                  <a:srgbClr val="FFFFFF">
                    <a:alpha val="75000"/>
                  </a:srgbClr>
                </a:solidFill>
              </a:rPr>
              <a:t>TA: Khadija Nisar</a:t>
            </a:r>
          </a:p>
          <a:p>
            <a:r>
              <a:rPr lang="en-US" sz="3200" dirty="0">
                <a:solidFill>
                  <a:srgbClr val="FFFFFF">
                    <a:alpha val="75000"/>
                  </a:srgbClr>
                </a:solidFill>
              </a:rPr>
              <a:t> </a:t>
            </a:r>
          </a:p>
          <a:p>
            <a:r>
              <a:rPr lang="en-US" sz="3200" dirty="0">
                <a:solidFill>
                  <a:srgbClr val="FFFFFF">
                    <a:alpha val="75000"/>
                  </a:srgbClr>
                </a:solidFill>
              </a:rPr>
              <a:t>Spring 2025</a:t>
            </a:r>
          </a:p>
          <a:p>
            <a:endParaRPr lang="en-US" sz="3200" dirty="0">
              <a:solidFill>
                <a:srgbClr val="FFFFFF">
                  <a:alpha val="75000"/>
                </a:srgbClr>
              </a:solidFill>
            </a:endParaRPr>
          </a:p>
          <a:p>
            <a:endParaRPr lang="en-US" sz="3200" dirty="0"/>
          </a:p>
        </p:txBody>
      </p:sp>
    </p:spTree>
    <p:extLst>
      <p:ext uri="{BB962C8B-B14F-4D97-AF65-F5344CB8AC3E}">
        <p14:creationId xmlns:p14="http://schemas.microsoft.com/office/powerpoint/2010/main" val="1067970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C57D226-0A4A-A70E-48C6-7FDABA8D0F1C}"/>
              </a:ext>
            </a:extLst>
          </p:cNvPr>
          <p:cNvPicPr>
            <a:picLocks noChangeAspect="1"/>
          </p:cNvPicPr>
          <p:nvPr/>
        </p:nvPicPr>
        <p:blipFill>
          <a:blip r:embed="rId2"/>
          <a:stretch>
            <a:fillRect/>
          </a:stretch>
        </p:blipFill>
        <p:spPr>
          <a:xfrm>
            <a:off x="6478260" y="1197591"/>
            <a:ext cx="5331481" cy="1999304"/>
          </a:xfrm>
          <a:prstGeom prst="rect">
            <a:avLst/>
          </a:prstGeom>
        </p:spPr>
      </p:pic>
      <p:cxnSp>
        <p:nvCxnSpPr>
          <p:cNvPr id="19" name="Straight Connector 18">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899CDC4-BAE0-FA00-AB03-2C765E74CBF0}"/>
              </a:ext>
            </a:extLst>
          </p:cNvPr>
          <p:cNvPicPr>
            <a:picLocks noChangeAspect="1"/>
          </p:cNvPicPr>
          <p:nvPr/>
        </p:nvPicPr>
        <p:blipFill>
          <a:blip r:embed="rId3"/>
          <a:stretch>
            <a:fillRect/>
          </a:stretch>
        </p:blipFill>
        <p:spPr>
          <a:xfrm>
            <a:off x="502325" y="819306"/>
            <a:ext cx="5331478" cy="2732382"/>
          </a:xfrm>
          <a:prstGeom prst="rect">
            <a:avLst/>
          </a:prstGeom>
        </p:spPr>
      </p:pic>
      <p:sp>
        <p:nvSpPr>
          <p:cNvPr id="16" name="Rectangle 15">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8907DCF-721C-9508-01CB-9CE07D961540}"/>
              </a:ext>
            </a:extLst>
          </p:cNvPr>
          <p:cNvSpPr>
            <a:spLocks noGrp="1"/>
          </p:cNvSpPr>
          <p:nvPr>
            <p:ph type="title"/>
          </p:nvPr>
        </p:nvSpPr>
        <p:spPr>
          <a:xfrm>
            <a:off x="441140" y="4370994"/>
            <a:ext cx="3353432" cy="1047834"/>
          </a:xfrm>
        </p:spPr>
        <p:txBody>
          <a:bodyPr anchor="ctr">
            <a:normAutofit/>
          </a:bodyPr>
          <a:lstStyle/>
          <a:p>
            <a:pPr marL="457200" indent="-457200">
              <a:buFont typeface="Wingdings" panose="05000000000000000000" pitchFamily="2" charset="2"/>
              <a:buChar char="§"/>
            </a:pPr>
            <a:r>
              <a:rPr lang="en-US" sz="2000" dirty="0">
                <a:solidFill>
                  <a:srgbClr val="FFFFFF"/>
                </a:solidFill>
              </a:rPr>
              <a:t>Course introduction</a:t>
            </a:r>
            <a:br>
              <a:rPr lang="en-US" sz="2000" dirty="0">
                <a:solidFill>
                  <a:srgbClr val="FFFFFF"/>
                </a:solidFill>
              </a:rPr>
            </a:br>
            <a:r>
              <a:rPr lang="en-US" sz="2000" dirty="0">
                <a:solidFill>
                  <a:srgbClr val="FFFFFF"/>
                </a:solidFill>
              </a:rPr>
              <a:t>software installation</a:t>
            </a:r>
          </a:p>
        </p:txBody>
      </p:sp>
      <p:sp>
        <p:nvSpPr>
          <p:cNvPr id="3" name="Content Placeholder 2">
            <a:extLst>
              <a:ext uri="{FF2B5EF4-FFF2-40B4-BE49-F238E27FC236}">
                <a16:creationId xmlns:a16="http://schemas.microsoft.com/office/drawing/2014/main" id="{F2371D41-9832-9023-6D58-709F148A1EDA}"/>
              </a:ext>
            </a:extLst>
          </p:cNvPr>
          <p:cNvSpPr>
            <a:spLocks noGrp="1"/>
          </p:cNvSpPr>
          <p:nvPr>
            <p:ph idx="1"/>
          </p:nvPr>
        </p:nvSpPr>
        <p:spPr>
          <a:xfrm>
            <a:off x="3595326" y="4504760"/>
            <a:ext cx="8149440" cy="1607012"/>
          </a:xfrm>
        </p:spPr>
        <p:txBody>
          <a:bodyPr>
            <a:noAutofit/>
          </a:bodyPr>
          <a:lstStyle/>
          <a:p>
            <a:pPr>
              <a:lnSpc>
                <a:spcPct val="90000"/>
              </a:lnSpc>
            </a:pPr>
            <a:r>
              <a:rPr lang="en-US" sz="2400" dirty="0">
                <a:solidFill>
                  <a:srgbClr val="FFFFFF"/>
                </a:solidFill>
              </a:rPr>
              <a:t>R programming</a:t>
            </a:r>
          </a:p>
          <a:p>
            <a:pPr>
              <a:lnSpc>
                <a:spcPct val="90000"/>
              </a:lnSpc>
            </a:pPr>
            <a:r>
              <a:rPr lang="en-US" sz="2400" dirty="0">
                <a:solidFill>
                  <a:srgbClr val="FFFFFF"/>
                </a:solidFill>
              </a:rPr>
              <a:t>R-Studio</a:t>
            </a:r>
          </a:p>
          <a:p>
            <a:pPr lvl="1">
              <a:lnSpc>
                <a:spcPct val="90000"/>
              </a:lnSpc>
              <a:buFont typeface="Wingdings" panose="05000000000000000000" pitchFamily="2" charset="2"/>
              <a:buChar char="Ø"/>
            </a:pPr>
            <a:r>
              <a:rPr lang="en-US" sz="2400" dirty="0">
                <a:solidFill>
                  <a:srgbClr val="FFFFFF"/>
                </a:solidFill>
              </a:rPr>
              <a:t>Open-source IDE (integrated development environment)</a:t>
            </a:r>
          </a:p>
        </p:txBody>
      </p:sp>
      <p:sp>
        <p:nvSpPr>
          <p:cNvPr id="4" name="Content Placeholder 2">
            <a:extLst>
              <a:ext uri="{FF2B5EF4-FFF2-40B4-BE49-F238E27FC236}">
                <a16:creationId xmlns:a16="http://schemas.microsoft.com/office/drawing/2014/main" id="{8471809F-C3C0-E273-A913-956504C5CFA4}"/>
              </a:ext>
            </a:extLst>
          </p:cNvPr>
          <p:cNvSpPr txBox="1">
            <a:spLocks/>
          </p:cNvSpPr>
          <p:nvPr/>
        </p:nvSpPr>
        <p:spPr>
          <a:xfrm>
            <a:off x="581192" y="2505456"/>
            <a:ext cx="11029615" cy="493776"/>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p>
        </p:txBody>
      </p:sp>
      <p:sp>
        <p:nvSpPr>
          <p:cNvPr id="8" name="Title 1">
            <a:extLst>
              <a:ext uri="{FF2B5EF4-FFF2-40B4-BE49-F238E27FC236}">
                <a16:creationId xmlns:a16="http://schemas.microsoft.com/office/drawing/2014/main" id="{CF835FF2-2A5C-7BF6-3330-6157E4135524}"/>
              </a:ext>
            </a:extLst>
          </p:cNvPr>
          <p:cNvSpPr txBox="1">
            <a:spLocks/>
          </p:cNvSpPr>
          <p:nvPr/>
        </p:nvSpPr>
        <p:spPr>
          <a:xfrm>
            <a:off x="505262" y="262633"/>
            <a:ext cx="11029616" cy="527132"/>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Week 01</a:t>
            </a:r>
          </a:p>
        </p:txBody>
      </p:sp>
    </p:spTree>
    <p:extLst>
      <p:ext uri="{BB962C8B-B14F-4D97-AF65-F5344CB8AC3E}">
        <p14:creationId xmlns:p14="http://schemas.microsoft.com/office/powerpoint/2010/main" val="2431006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1C3B4043-7305-4B2B-DF1C-2B4A05589415}"/>
              </a:ext>
            </a:extLst>
          </p:cNvPr>
          <p:cNvPicPr>
            <a:picLocks noChangeAspect="1"/>
          </p:cNvPicPr>
          <p:nvPr/>
        </p:nvPicPr>
        <p:blipFill>
          <a:blip r:embed="rId3"/>
          <a:stretch>
            <a:fillRect/>
          </a:stretch>
        </p:blipFill>
        <p:spPr>
          <a:xfrm>
            <a:off x="441139" y="759531"/>
            <a:ext cx="5331481" cy="2998957"/>
          </a:xfrm>
          <a:prstGeom prst="rect">
            <a:avLst/>
          </a:prstGeom>
        </p:spPr>
      </p:pic>
      <p:cxnSp>
        <p:nvCxnSpPr>
          <p:cNvPr id="16" name="Straight Connector 15">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410A9A0-5A3A-DACD-7D29-7492DAEBC7A3}"/>
              </a:ext>
            </a:extLst>
          </p:cNvPr>
          <p:cNvPicPr>
            <a:picLocks noChangeAspect="1"/>
          </p:cNvPicPr>
          <p:nvPr/>
        </p:nvPicPr>
        <p:blipFill>
          <a:blip r:embed="rId4"/>
          <a:stretch>
            <a:fillRect/>
          </a:stretch>
        </p:blipFill>
        <p:spPr>
          <a:xfrm>
            <a:off x="6417735" y="541064"/>
            <a:ext cx="4943729" cy="3435892"/>
          </a:xfrm>
          <a:prstGeom prst="rect">
            <a:avLst/>
          </a:prstGeom>
        </p:spPr>
      </p:pic>
      <p:sp>
        <p:nvSpPr>
          <p:cNvPr id="18" name="Rectangle 17">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itle 1">
            <a:extLst>
              <a:ext uri="{FF2B5EF4-FFF2-40B4-BE49-F238E27FC236}">
                <a16:creationId xmlns:a16="http://schemas.microsoft.com/office/drawing/2014/main" id="{398436CC-957E-D149-AF43-7C55B04D335E}"/>
              </a:ext>
            </a:extLst>
          </p:cNvPr>
          <p:cNvSpPr txBox="1">
            <a:spLocks noGrp="1"/>
          </p:cNvSpPr>
          <p:nvPr>
            <p:ph type="title"/>
          </p:nvPr>
        </p:nvSpPr>
        <p:spPr>
          <a:xfrm>
            <a:off x="679600" y="4596992"/>
            <a:ext cx="3353432" cy="1607013"/>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FFF"/>
                </a:solidFill>
              </a:rPr>
              <a:t>Week 02&amp;3</a:t>
            </a:r>
          </a:p>
        </p:txBody>
      </p:sp>
      <p:sp>
        <p:nvSpPr>
          <p:cNvPr id="3" name="Content Placeholder 2">
            <a:extLst>
              <a:ext uri="{FF2B5EF4-FFF2-40B4-BE49-F238E27FC236}">
                <a16:creationId xmlns:a16="http://schemas.microsoft.com/office/drawing/2014/main" id="{46A3A84B-A62B-E4AF-D3C7-2597D0F7C422}"/>
              </a:ext>
            </a:extLst>
          </p:cNvPr>
          <p:cNvSpPr>
            <a:spLocks noGrp="1"/>
          </p:cNvSpPr>
          <p:nvPr>
            <p:ph idx="1"/>
          </p:nvPr>
        </p:nvSpPr>
        <p:spPr>
          <a:xfrm>
            <a:off x="4271491" y="4596992"/>
            <a:ext cx="7240909" cy="1607012"/>
          </a:xfrm>
        </p:spPr>
        <p:txBody>
          <a:bodyPr>
            <a:normAutofit/>
          </a:bodyPr>
          <a:lstStyle/>
          <a:p>
            <a:r>
              <a:rPr lang="en-US" sz="2800" dirty="0">
                <a:solidFill>
                  <a:srgbClr val="FFFFFF"/>
                </a:solidFill>
              </a:rPr>
              <a:t>Inferential statistics</a:t>
            </a:r>
          </a:p>
          <a:p>
            <a:r>
              <a:rPr lang="en-US" sz="2800" dirty="0">
                <a:solidFill>
                  <a:srgbClr val="FFFFFF"/>
                </a:solidFill>
              </a:rPr>
              <a:t>Data Exploration</a:t>
            </a:r>
          </a:p>
        </p:txBody>
      </p:sp>
      <p:sp>
        <p:nvSpPr>
          <p:cNvPr id="7" name="Footer Placeholder 6">
            <a:extLst>
              <a:ext uri="{FF2B5EF4-FFF2-40B4-BE49-F238E27FC236}">
                <a16:creationId xmlns:a16="http://schemas.microsoft.com/office/drawing/2014/main" id="{0E47D256-94C2-0FF6-469C-403F156AC3F3}"/>
              </a:ext>
            </a:extLst>
          </p:cNvPr>
          <p:cNvSpPr>
            <a:spLocks noGrp="1"/>
          </p:cNvSpPr>
          <p:nvPr>
            <p:ph type="ftr" sz="quarter" idx="11"/>
          </p:nvPr>
        </p:nvSpPr>
        <p:spPr>
          <a:xfrm>
            <a:off x="581192" y="6423914"/>
            <a:ext cx="6917210" cy="365125"/>
          </a:xfrm>
        </p:spPr>
        <p:txBody>
          <a:bodyPr>
            <a:normAutofit fontScale="77500" lnSpcReduction="20000"/>
          </a:bodyPr>
          <a:lstStyle/>
          <a:p>
            <a:pPr>
              <a:spcAft>
                <a:spcPts val="600"/>
              </a:spcAft>
            </a:pPr>
            <a:r>
              <a:rPr lang="fr-FR" dirty="0"/>
              <a:t>Image source: </a:t>
            </a:r>
            <a:r>
              <a:rPr lang="fr-FR" dirty="0">
                <a:hlinkClick r:id="rId5"/>
              </a:rPr>
              <a:t>https://www.linkedin.com/pulse/descriptive-statistics-vs-inferential-measure-central-nhtoc/</a:t>
            </a:r>
            <a:endParaRPr lang="fr-FR" dirty="0"/>
          </a:p>
          <a:p>
            <a:pPr>
              <a:spcAft>
                <a:spcPts val="600"/>
              </a:spcAft>
            </a:pPr>
            <a:r>
              <a:rPr lang="en-US" dirty="0"/>
              <a:t>https://www.geeksforgeeks.org/what-is-exploratory-data-analysis/</a:t>
            </a:r>
          </a:p>
        </p:txBody>
      </p:sp>
      <p:sp>
        <p:nvSpPr>
          <p:cNvPr id="10" name="Title 1">
            <a:extLst>
              <a:ext uri="{FF2B5EF4-FFF2-40B4-BE49-F238E27FC236}">
                <a16:creationId xmlns:a16="http://schemas.microsoft.com/office/drawing/2014/main" id="{B487B6F3-DF45-2A5C-B7C4-12E9ED5DB329}"/>
              </a:ext>
            </a:extLst>
          </p:cNvPr>
          <p:cNvSpPr txBox="1">
            <a:spLocks/>
          </p:cNvSpPr>
          <p:nvPr/>
        </p:nvSpPr>
        <p:spPr>
          <a:xfrm>
            <a:off x="505262" y="262633"/>
            <a:ext cx="11029616" cy="527132"/>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Week 02 &amp; 03</a:t>
            </a:r>
          </a:p>
        </p:txBody>
      </p:sp>
    </p:spTree>
    <p:extLst>
      <p:ext uri="{BB962C8B-B14F-4D97-AF65-F5344CB8AC3E}">
        <p14:creationId xmlns:p14="http://schemas.microsoft.com/office/powerpoint/2010/main" val="1047932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8B6548AF-6025-9BDB-AA73-7955E3FE51CB}"/>
              </a:ext>
            </a:extLst>
          </p:cNvPr>
          <p:cNvPicPr>
            <a:picLocks noChangeAspect="1"/>
          </p:cNvPicPr>
          <p:nvPr/>
        </p:nvPicPr>
        <p:blipFill>
          <a:blip r:embed="rId2"/>
          <a:stretch>
            <a:fillRect/>
          </a:stretch>
        </p:blipFill>
        <p:spPr>
          <a:xfrm>
            <a:off x="644423" y="541064"/>
            <a:ext cx="5128197" cy="3435892"/>
          </a:xfrm>
          <a:prstGeom prst="rect">
            <a:avLst/>
          </a:prstGeom>
        </p:spPr>
      </p:pic>
      <p:cxnSp>
        <p:nvCxnSpPr>
          <p:cNvPr id="14" name="Straight Connector 13">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404BC52-8349-F62D-2EAB-6AE3E52FA1D4}"/>
              </a:ext>
            </a:extLst>
          </p:cNvPr>
          <p:cNvPicPr>
            <a:picLocks noChangeAspect="1"/>
          </p:cNvPicPr>
          <p:nvPr/>
        </p:nvPicPr>
        <p:blipFill>
          <a:blip r:embed="rId3"/>
          <a:stretch>
            <a:fillRect/>
          </a:stretch>
        </p:blipFill>
        <p:spPr>
          <a:xfrm>
            <a:off x="6417735" y="541064"/>
            <a:ext cx="4139629" cy="3435892"/>
          </a:xfrm>
          <a:prstGeom prst="rect">
            <a:avLst/>
          </a:prstGeom>
        </p:spPr>
      </p:pic>
      <p:sp>
        <p:nvSpPr>
          <p:cNvPr id="16" name="Rectangle 15">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05FC242-99E0-D51A-E296-BF72E0D47199}"/>
              </a:ext>
            </a:extLst>
          </p:cNvPr>
          <p:cNvSpPr>
            <a:spLocks noGrp="1"/>
          </p:cNvSpPr>
          <p:nvPr>
            <p:ph type="title"/>
          </p:nvPr>
        </p:nvSpPr>
        <p:spPr>
          <a:xfrm>
            <a:off x="679600" y="4596992"/>
            <a:ext cx="3353432" cy="1607013"/>
          </a:xfrm>
        </p:spPr>
        <p:txBody>
          <a:bodyPr anchor="ctr">
            <a:normAutofit/>
          </a:bodyPr>
          <a:lstStyle/>
          <a:p>
            <a:r>
              <a:rPr lang="en-US">
                <a:solidFill>
                  <a:srgbClr val="FFFFFF"/>
                </a:solidFill>
              </a:rPr>
              <a:t>Week 04</a:t>
            </a:r>
          </a:p>
        </p:txBody>
      </p:sp>
      <p:sp>
        <p:nvSpPr>
          <p:cNvPr id="3" name="Content Placeholder 2">
            <a:extLst>
              <a:ext uri="{FF2B5EF4-FFF2-40B4-BE49-F238E27FC236}">
                <a16:creationId xmlns:a16="http://schemas.microsoft.com/office/drawing/2014/main" id="{5C9C2979-2A30-1CA2-DE41-2E141012FEA8}"/>
              </a:ext>
            </a:extLst>
          </p:cNvPr>
          <p:cNvSpPr>
            <a:spLocks noGrp="1"/>
          </p:cNvSpPr>
          <p:nvPr>
            <p:ph idx="1"/>
          </p:nvPr>
        </p:nvSpPr>
        <p:spPr>
          <a:xfrm>
            <a:off x="4271491" y="4314237"/>
            <a:ext cx="7240909" cy="2141915"/>
          </a:xfrm>
        </p:spPr>
        <p:txBody>
          <a:bodyPr>
            <a:noAutofit/>
          </a:bodyPr>
          <a:lstStyle/>
          <a:p>
            <a:r>
              <a:rPr lang="en-US" dirty="0">
                <a:solidFill>
                  <a:srgbClr val="FFFFFF"/>
                </a:solidFill>
              </a:rPr>
              <a:t>Bivariate Regression</a:t>
            </a:r>
          </a:p>
          <a:p>
            <a:pPr lvl="1"/>
            <a:r>
              <a:rPr lang="en-US" sz="1800" dirty="0">
                <a:solidFill>
                  <a:srgbClr val="FFFFFF"/>
                </a:solidFill>
              </a:rPr>
              <a:t>Key Assumption</a:t>
            </a:r>
          </a:p>
          <a:p>
            <a:pPr lvl="1"/>
            <a:r>
              <a:rPr lang="en-US" sz="1800" dirty="0">
                <a:solidFill>
                  <a:srgbClr val="FFFFFF"/>
                </a:solidFill>
              </a:rPr>
              <a:t>Slope and Intercept</a:t>
            </a:r>
          </a:p>
          <a:p>
            <a:pPr lvl="1"/>
            <a:r>
              <a:rPr lang="en-US" sz="1800" dirty="0">
                <a:solidFill>
                  <a:srgbClr val="FFFFFF"/>
                </a:solidFill>
              </a:rPr>
              <a:t>R square</a:t>
            </a:r>
          </a:p>
          <a:p>
            <a:pPr lvl="1"/>
            <a:r>
              <a:rPr lang="en-US" sz="1800" dirty="0">
                <a:solidFill>
                  <a:srgbClr val="FFFFFF"/>
                </a:solidFill>
              </a:rPr>
              <a:t>Confidence Interval</a:t>
            </a:r>
          </a:p>
        </p:txBody>
      </p:sp>
    </p:spTree>
    <p:extLst>
      <p:ext uri="{BB962C8B-B14F-4D97-AF65-F5344CB8AC3E}">
        <p14:creationId xmlns:p14="http://schemas.microsoft.com/office/powerpoint/2010/main" val="4258542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2840C6-6494-4E12-A428-2012DA7DD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05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8CF5084D-B617-4011-8406-A93B64723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583" y="608797"/>
            <a:ext cx="5009388" cy="578176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A49E200-3BDA-9A90-1D42-35390AADD5AA}"/>
              </a:ext>
            </a:extLst>
          </p:cNvPr>
          <p:cNvSpPr>
            <a:spLocks noGrp="1"/>
          </p:cNvSpPr>
          <p:nvPr>
            <p:ph type="title"/>
          </p:nvPr>
        </p:nvSpPr>
        <p:spPr>
          <a:xfrm>
            <a:off x="781872" y="1204126"/>
            <a:ext cx="4476811" cy="3358833"/>
          </a:xfrm>
        </p:spPr>
        <p:txBody>
          <a:bodyPr vert="horz" lIns="91440" tIns="45720" rIns="91440" bIns="45720" rtlCol="0" anchor="b">
            <a:normAutofit/>
          </a:bodyPr>
          <a:lstStyle/>
          <a:p>
            <a:r>
              <a:rPr lang="en-US" sz="4000" dirty="0">
                <a:solidFill>
                  <a:srgbClr val="FFFFFF"/>
                </a:solidFill>
              </a:rPr>
              <a:t>Week 05 &amp; 06</a:t>
            </a:r>
          </a:p>
        </p:txBody>
      </p:sp>
      <p:sp>
        <p:nvSpPr>
          <p:cNvPr id="3" name="Content Placeholder 2">
            <a:extLst>
              <a:ext uri="{FF2B5EF4-FFF2-40B4-BE49-F238E27FC236}">
                <a16:creationId xmlns:a16="http://schemas.microsoft.com/office/drawing/2014/main" id="{D8D2C84F-B660-A184-C8EA-40B3A8CB869C}"/>
              </a:ext>
            </a:extLst>
          </p:cNvPr>
          <p:cNvSpPr>
            <a:spLocks noGrp="1"/>
          </p:cNvSpPr>
          <p:nvPr>
            <p:ph idx="1"/>
          </p:nvPr>
        </p:nvSpPr>
        <p:spPr>
          <a:xfrm>
            <a:off x="781872" y="4659086"/>
            <a:ext cx="4476811" cy="1225247"/>
          </a:xfrm>
        </p:spPr>
        <p:txBody>
          <a:bodyPr vert="horz" lIns="91440" tIns="45720" rIns="91440" bIns="45720" rtlCol="0" anchor="t">
            <a:normAutofit/>
          </a:bodyPr>
          <a:lstStyle/>
          <a:p>
            <a:pPr marL="0" indent="0">
              <a:buNone/>
            </a:pPr>
            <a:r>
              <a:rPr lang="en-US" sz="1600" kern="1200" cap="all">
                <a:solidFill>
                  <a:srgbClr val="FFFFFF">
                    <a:alpha val="75000"/>
                  </a:srgbClr>
                </a:solidFill>
                <a:latin typeface="+mn-lt"/>
                <a:ea typeface="+mn-ea"/>
                <a:cs typeface="+mn-cs"/>
              </a:rPr>
              <a:t>Multiple Regression</a:t>
            </a:r>
          </a:p>
        </p:txBody>
      </p:sp>
      <p:pic>
        <p:nvPicPr>
          <p:cNvPr id="5" name="Picture 4">
            <a:extLst>
              <a:ext uri="{FF2B5EF4-FFF2-40B4-BE49-F238E27FC236}">
                <a16:creationId xmlns:a16="http://schemas.microsoft.com/office/drawing/2014/main" id="{89A9F435-8589-1A57-59F0-BB873E575DCB}"/>
              </a:ext>
            </a:extLst>
          </p:cNvPr>
          <p:cNvPicPr>
            <a:picLocks noChangeAspect="1"/>
          </p:cNvPicPr>
          <p:nvPr/>
        </p:nvPicPr>
        <p:blipFill>
          <a:blip r:embed="rId2"/>
          <a:stretch>
            <a:fillRect/>
          </a:stretch>
        </p:blipFill>
        <p:spPr>
          <a:xfrm>
            <a:off x="6102754" y="608797"/>
            <a:ext cx="5420407" cy="5781768"/>
          </a:xfrm>
          <a:prstGeom prst="rect">
            <a:avLst/>
          </a:prstGeom>
        </p:spPr>
      </p:pic>
    </p:spTree>
    <p:extLst>
      <p:ext uri="{BB962C8B-B14F-4D97-AF65-F5344CB8AC3E}">
        <p14:creationId xmlns:p14="http://schemas.microsoft.com/office/powerpoint/2010/main" val="588431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C09FE7-FBB0-8BD4-58B2-4A5A2F0E73C9}"/>
              </a:ext>
            </a:extLst>
          </p:cNvPr>
          <p:cNvSpPr>
            <a:spLocks noGrp="1"/>
          </p:cNvSpPr>
          <p:nvPr>
            <p:ph type="title"/>
          </p:nvPr>
        </p:nvSpPr>
        <p:spPr>
          <a:xfrm>
            <a:off x="581191" y="1020431"/>
            <a:ext cx="10993549" cy="585365"/>
          </a:xfrm>
        </p:spPr>
        <p:txBody>
          <a:bodyPr vert="horz" lIns="91440" tIns="45720" rIns="91440" bIns="45720" rtlCol="0" anchor="b">
            <a:normAutofit fontScale="90000"/>
          </a:bodyPr>
          <a:lstStyle/>
          <a:p>
            <a:r>
              <a:rPr lang="en-US" sz="3600" dirty="0"/>
              <a:t>Week 07</a:t>
            </a:r>
          </a:p>
        </p:txBody>
      </p:sp>
      <p:sp>
        <p:nvSpPr>
          <p:cNvPr id="3" name="Content Placeholder 2">
            <a:extLst>
              <a:ext uri="{FF2B5EF4-FFF2-40B4-BE49-F238E27FC236}">
                <a16:creationId xmlns:a16="http://schemas.microsoft.com/office/drawing/2014/main" id="{D7FEF3E6-D76F-B587-3F7B-E97B3EE260BE}"/>
              </a:ext>
            </a:extLst>
          </p:cNvPr>
          <p:cNvSpPr>
            <a:spLocks noGrp="1"/>
          </p:cNvSpPr>
          <p:nvPr>
            <p:ph idx="1"/>
          </p:nvPr>
        </p:nvSpPr>
        <p:spPr>
          <a:xfrm>
            <a:off x="596717" y="1954489"/>
            <a:ext cx="10993546" cy="676804"/>
          </a:xfrm>
        </p:spPr>
        <p:txBody>
          <a:bodyPr vert="horz" lIns="91440" tIns="45720" rIns="91440" bIns="45720" rtlCol="0" anchor="t">
            <a:noAutofit/>
          </a:bodyPr>
          <a:lstStyle/>
          <a:p>
            <a:pPr marL="0" indent="0">
              <a:buNone/>
            </a:pPr>
            <a:r>
              <a:rPr lang="en-US" sz="2800" cap="all" dirty="0">
                <a:solidFill>
                  <a:schemeClr val="tx1"/>
                </a:solidFill>
              </a:rPr>
              <a:t>Regression Criticism </a:t>
            </a:r>
          </a:p>
        </p:txBody>
      </p:sp>
      <p:sp>
        <p:nvSpPr>
          <p:cNvPr id="22" name="Rectangle 21">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Picture 6">
            <a:extLst>
              <a:ext uri="{FF2B5EF4-FFF2-40B4-BE49-F238E27FC236}">
                <a16:creationId xmlns:a16="http://schemas.microsoft.com/office/drawing/2014/main" id="{B7BEB52D-0B36-64E2-D113-A3E72D728989}"/>
              </a:ext>
            </a:extLst>
          </p:cNvPr>
          <p:cNvPicPr>
            <a:picLocks noChangeAspect="1"/>
          </p:cNvPicPr>
          <p:nvPr/>
        </p:nvPicPr>
        <p:blipFill>
          <a:blip r:embed="rId2"/>
          <a:stretch>
            <a:fillRect/>
          </a:stretch>
        </p:blipFill>
        <p:spPr>
          <a:xfrm>
            <a:off x="1063016" y="3081867"/>
            <a:ext cx="4257834" cy="3310466"/>
          </a:xfrm>
          <a:prstGeom prst="rect">
            <a:avLst/>
          </a:prstGeom>
        </p:spPr>
      </p:pic>
      <p:pic>
        <p:nvPicPr>
          <p:cNvPr id="5" name="Picture 4">
            <a:extLst>
              <a:ext uri="{FF2B5EF4-FFF2-40B4-BE49-F238E27FC236}">
                <a16:creationId xmlns:a16="http://schemas.microsoft.com/office/drawing/2014/main" id="{7F0B0E74-B3B3-FAB2-1B23-2EC0A3113223}"/>
              </a:ext>
            </a:extLst>
          </p:cNvPr>
          <p:cNvPicPr>
            <a:picLocks noChangeAspect="1"/>
          </p:cNvPicPr>
          <p:nvPr/>
        </p:nvPicPr>
        <p:blipFill>
          <a:blip r:embed="rId3"/>
          <a:stretch>
            <a:fillRect/>
          </a:stretch>
        </p:blipFill>
        <p:spPr>
          <a:xfrm>
            <a:off x="6256867" y="3220739"/>
            <a:ext cx="5486400" cy="3017519"/>
          </a:xfrm>
          <a:prstGeom prst="rect">
            <a:avLst/>
          </a:prstGeom>
        </p:spPr>
      </p:pic>
    </p:spTree>
    <p:extLst>
      <p:ext uri="{BB962C8B-B14F-4D97-AF65-F5344CB8AC3E}">
        <p14:creationId xmlns:p14="http://schemas.microsoft.com/office/powerpoint/2010/main" val="3442221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A5335-D044-A9D6-F5A6-83E3CFFAEC8B}"/>
              </a:ext>
            </a:extLst>
          </p:cNvPr>
          <p:cNvSpPr>
            <a:spLocks noGrp="1"/>
          </p:cNvSpPr>
          <p:nvPr>
            <p:ph type="title"/>
          </p:nvPr>
        </p:nvSpPr>
        <p:spPr>
          <a:xfrm>
            <a:off x="581192" y="702156"/>
            <a:ext cx="11029616" cy="550572"/>
          </a:xfrm>
        </p:spPr>
        <p:txBody>
          <a:bodyPr/>
          <a:lstStyle/>
          <a:p>
            <a:r>
              <a:rPr lang="en-US" dirty="0"/>
              <a:t>Yanan </a:t>
            </a:r>
            <a:r>
              <a:rPr lang="en-US" dirty="0" err="1"/>
              <a:t>wu</a:t>
            </a:r>
            <a:r>
              <a:rPr lang="en-US" dirty="0"/>
              <a:t> – visiting assistant professor</a:t>
            </a:r>
          </a:p>
        </p:txBody>
      </p:sp>
      <p:sp>
        <p:nvSpPr>
          <p:cNvPr id="3" name="Content Placeholder 2">
            <a:extLst>
              <a:ext uri="{FF2B5EF4-FFF2-40B4-BE49-F238E27FC236}">
                <a16:creationId xmlns:a16="http://schemas.microsoft.com/office/drawing/2014/main" id="{09C54241-0AA1-AB79-764C-33BEE4C436B4}"/>
              </a:ext>
            </a:extLst>
          </p:cNvPr>
          <p:cNvSpPr>
            <a:spLocks noGrp="1"/>
          </p:cNvSpPr>
          <p:nvPr>
            <p:ph idx="1"/>
          </p:nvPr>
        </p:nvSpPr>
        <p:spPr>
          <a:xfrm>
            <a:off x="581193" y="1371600"/>
            <a:ext cx="11029615" cy="402336"/>
          </a:xfrm>
        </p:spPr>
        <p:txBody>
          <a:bodyPr/>
          <a:lstStyle/>
          <a:p>
            <a:r>
              <a:rPr lang="en-US" dirty="0"/>
              <a:t>Education &amp; Experience</a:t>
            </a:r>
          </a:p>
        </p:txBody>
      </p:sp>
      <p:pic>
        <p:nvPicPr>
          <p:cNvPr id="5" name="Picture 4">
            <a:hlinkClick r:id="rId2"/>
            <a:extLst>
              <a:ext uri="{FF2B5EF4-FFF2-40B4-BE49-F238E27FC236}">
                <a16:creationId xmlns:a16="http://schemas.microsoft.com/office/drawing/2014/main" id="{CE1E62D1-9FDA-1F7B-7898-9F807EE6C56B}"/>
              </a:ext>
            </a:extLst>
          </p:cNvPr>
          <p:cNvPicPr>
            <a:picLocks noChangeAspect="1"/>
          </p:cNvPicPr>
          <p:nvPr/>
        </p:nvPicPr>
        <p:blipFill>
          <a:blip r:embed="rId3"/>
          <a:stretch>
            <a:fillRect/>
          </a:stretch>
        </p:blipFill>
        <p:spPr>
          <a:xfrm>
            <a:off x="2120766" y="1892808"/>
            <a:ext cx="8296977" cy="4263036"/>
          </a:xfrm>
          <a:prstGeom prst="rect">
            <a:avLst/>
          </a:prstGeom>
        </p:spPr>
      </p:pic>
    </p:spTree>
    <p:extLst>
      <p:ext uri="{BB962C8B-B14F-4D97-AF65-F5344CB8AC3E}">
        <p14:creationId xmlns:p14="http://schemas.microsoft.com/office/powerpoint/2010/main" val="1997607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E4480A3-05F9-C544-CAAC-727F83368C04}"/>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Week 08</a:t>
            </a:r>
          </a:p>
        </p:txBody>
      </p:sp>
      <p:sp>
        <p:nvSpPr>
          <p:cNvPr id="3" name="Content Placeholder 2">
            <a:extLst>
              <a:ext uri="{FF2B5EF4-FFF2-40B4-BE49-F238E27FC236}">
                <a16:creationId xmlns:a16="http://schemas.microsoft.com/office/drawing/2014/main" id="{35A87770-8618-81A8-E481-F4B76AAD79E3}"/>
              </a:ext>
            </a:extLst>
          </p:cNvPr>
          <p:cNvSpPr>
            <a:spLocks noGrp="1"/>
          </p:cNvSpPr>
          <p:nvPr>
            <p:ph idx="1"/>
          </p:nvPr>
        </p:nvSpPr>
        <p:spPr>
          <a:xfrm>
            <a:off x="601255" y="2177142"/>
            <a:ext cx="3409782" cy="3823607"/>
          </a:xfrm>
        </p:spPr>
        <p:txBody>
          <a:bodyPr>
            <a:normAutofit/>
          </a:bodyPr>
          <a:lstStyle/>
          <a:p>
            <a:r>
              <a:rPr lang="en-US" dirty="0">
                <a:solidFill>
                  <a:srgbClr val="FFFFFF"/>
                </a:solidFill>
              </a:rPr>
              <a:t>Happy Spring Break!</a:t>
            </a:r>
          </a:p>
        </p:txBody>
      </p:sp>
      <p:pic>
        <p:nvPicPr>
          <p:cNvPr id="5" name="Picture 4">
            <a:extLst>
              <a:ext uri="{FF2B5EF4-FFF2-40B4-BE49-F238E27FC236}">
                <a16:creationId xmlns:a16="http://schemas.microsoft.com/office/drawing/2014/main" id="{8A55AC83-B396-3825-32DE-6E229210369E}"/>
              </a:ext>
            </a:extLst>
          </p:cNvPr>
          <p:cNvPicPr>
            <a:picLocks noChangeAspect="1"/>
          </p:cNvPicPr>
          <p:nvPr/>
        </p:nvPicPr>
        <p:blipFill>
          <a:blip r:embed="rId2"/>
          <a:stretch>
            <a:fillRect/>
          </a:stretch>
        </p:blipFill>
        <p:spPr>
          <a:xfrm>
            <a:off x="5908874" y="936141"/>
            <a:ext cx="4198217" cy="4968305"/>
          </a:xfrm>
          <a:prstGeom prst="rect">
            <a:avLst/>
          </a:prstGeom>
        </p:spPr>
      </p:pic>
    </p:spTree>
    <p:extLst>
      <p:ext uri="{BB962C8B-B14F-4D97-AF65-F5344CB8AC3E}">
        <p14:creationId xmlns:p14="http://schemas.microsoft.com/office/powerpoint/2010/main" val="377965081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group of people with text&#10;&#10;Description automatically generated">
            <a:extLst>
              <a:ext uri="{FF2B5EF4-FFF2-40B4-BE49-F238E27FC236}">
                <a16:creationId xmlns:a16="http://schemas.microsoft.com/office/drawing/2014/main" id="{E8FFAF28-509C-00B1-C80D-3320F16BAD6E}"/>
              </a:ext>
            </a:extLst>
          </p:cNvPr>
          <p:cNvPicPr>
            <a:picLocks noChangeAspect="1"/>
          </p:cNvPicPr>
          <p:nvPr/>
        </p:nvPicPr>
        <p:blipFill>
          <a:blip r:embed="rId2"/>
          <a:stretch>
            <a:fillRect/>
          </a:stretch>
        </p:blipFill>
        <p:spPr>
          <a:xfrm>
            <a:off x="441139" y="912811"/>
            <a:ext cx="5331481" cy="2692398"/>
          </a:xfrm>
          <a:prstGeom prst="rect">
            <a:avLst/>
          </a:prstGeom>
        </p:spPr>
      </p:pic>
      <p:cxnSp>
        <p:nvCxnSpPr>
          <p:cNvPr id="21" name="Straight Connector 20">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5" name="Picture 4" descr="A diagram of a graph&#10;&#10;Description automatically generated">
            <a:extLst>
              <a:ext uri="{FF2B5EF4-FFF2-40B4-BE49-F238E27FC236}">
                <a16:creationId xmlns:a16="http://schemas.microsoft.com/office/drawing/2014/main" id="{2DBE2051-E0E6-9269-ED4D-CA23A43DBBB9}"/>
              </a:ext>
            </a:extLst>
          </p:cNvPr>
          <p:cNvPicPr>
            <a:picLocks noChangeAspect="1"/>
          </p:cNvPicPr>
          <p:nvPr/>
        </p:nvPicPr>
        <p:blipFill>
          <a:blip r:embed="rId3"/>
          <a:stretch>
            <a:fillRect/>
          </a:stretch>
        </p:blipFill>
        <p:spPr>
          <a:xfrm>
            <a:off x="6417735" y="879490"/>
            <a:ext cx="5331478" cy="2759039"/>
          </a:xfrm>
          <a:prstGeom prst="rect">
            <a:avLst/>
          </a:prstGeom>
        </p:spPr>
      </p:pic>
      <p:sp>
        <p:nvSpPr>
          <p:cNvPr id="23" name="Rectangle 22">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A08A835-74F5-1800-EB99-7A959DF7CCFE}"/>
              </a:ext>
            </a:extLst>
          </p:cNvPr>
          <p:cNvSpPr>
            <a:spLocks noGrp="1"/>
          </p:cNvSpPr>
          <p:nvPr>
            <p:ph type="title"/>
          </p:nvPr>
        </p:nvSpPr>
        <p:spPr>
          <a:xfrm>
            <a:off x="679600" y="4596992"/>
            <a:ext cx="3353432" cy="1607013"/>
          </a:xfrm>
        </p:spPr>
        <p:txBody>
          <a:bodyPr anchor="ctr">
            <a:normAutofit/>
          </a:bodyPr>
          <a:lstStyle/>
          <a:p>
            <a:r>
              <a:rPr lang="en-US">
                <a:solidFill>
                  <a:srgbClr val="FFFFFF"/>
                </a:solidFill>
              </a:rPr>
              <a:t>Week 09 anova</a:t>
            </a:r>
          </a:p>
        </p:txBody>
      </p:sp>
      <p:sp>
        <p:nvSpPr>
          <p:cNvPr id="3" name="Content Placeholder 2">
            <a:extLst>
              <a:ext uri="{FF2B5EF4-FFF2-40B4-BE49-F238E27FC236}">
                <a16:creationId xmlns:a16="http://schemas.microsoft.com/office/drawing/2014/main" id="{C56193A4-9723-F1EA-936E-B277DD7ACDAF}"/>
              </a:ext>
            </a:extLst>
          </p:cNvPr>
          <p:cNvSpPr>
            <a:spLocks noGrp="1"/>
          </p:cNvSpPr>
          <p:nvPr>
            <p:ph idx="1"/>
          </p:nvPr>
        </p:nvSpPr>
        <p:spPr>
          <a:xfrm>
            <a:off x="4271491" y="4596992"/>
            <a:ext cx="7240909" cy="1607012"/>
          </a:xfrm>
        </p:spPr>
        <p:txBody>
          <a:bodyPr>
            <a:normAutofit/>
          </a:bodyPr>
          <a:lstStyle/>
          <a:p>
            <a:r>
              <a:rPr lang="en-US">
                <a:solidFill>
                  <a:srgbClr val="FFFFFF"/>
                </a:solidFill>
              </a:rPr>
              <a:t>Assumption of ANOVA</a:t>
            </a:r>
          </a:p>
          <a:p>
            <a:r>
              <a:rPr lang="en-US">
                <a:solidFill>
                  <a:srgbClr val="FFFFFF"/>
                </a:solidFill>
              </a:rPr>
              <a:t>Type of ANOVA</a:t>
            </a:r>
          </a:p>
          <a:p>
            <a:r>
              <a:rPr lang="en-US">
                <a:solidFill>
                  <a:srgbClr val="FFFFFF"/>
                </a:solidFill>
              </a:rPr>
              <a:t>Diagnostic in ANOVA</a:t>
            </a:r>
          </a:p>
        </p:txBody>
      </p:sp>
      <p:sp>
        <p:nvSpPr>
          <p:cNvPr id="8" name="Footer Placeholder 7">
            <a:extLst>
              <a:ext uri="{FF2B5EF4-FFF2-40B4-BE49-F238E27FC236}">
                <a16:creationId xmlns:a16="http://schemas.microsoft.com/office/drawing/2014/main" id="{C6DEE8DE-F660-71F9-F79E-43611CE0E362}"/>
              </a:ext>
            </a:extLst>
          </p:cNvPr>
          <p:cNvSpPr>
            <a:spLocks noGrp="1"/>
          </p:cNvSpPr>
          <p:nvPr>
            <p:ph type="ftr" sz="quarter" idx="11"/>
          </p:nvPr>
        </p:nvSpPr>
        <p:spPr>
          <a:xfrm>
            <a:off x="581192" y="6423914"/>
            <a:ext cx="6917210" cy="365125"/>
          </a:xfrm>
        </p:spPr>
        <p:txBody>
          <a:bodyPr>
            <a:normAutofit/>
          </a:bodyPr>
          <a:lstStyle/>
          <a:p>
            <a:pPr>
              <a:spcAft>
                <a:spcPts val="600"/>
              </a:spcAft>
            </a:pPr>
            <a:r>
              <a:rPr lang="fr-FR"/>
              <a:t>Image source: https://datatab.net/tutorial/anova</a:t>
            </a:r>
            <a:endParaRPr lang="en-US"/>
          </a:p>
        </p:txBody>
      </p:sp>
    </p:spTree>
    <p:extLst>
      <p:ext uri="{BB962C8B-B14F-4D97-AF65-F5344CB8AC3E}">
        <p14:creationId xmlns:p14="http://schemas.microsoft.com/office/powerpoint/2010/main" val="2664754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875485B9-8EE1-447A-9C08-F7D6B532A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963707F-B98C-4143-AFCF-D6B56C975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05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34">
            <a:extLst>
              <a:ext uri="{FF2B5EF4-FFF2-40B4-BE49-F238E27FC236}">
                <a16:creationId xmlns:a16="http://schemas.microsoft.com/office/drawing/2014/main" id="{88D2DFBB-460D-4ECB-BD76-509C99DAD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583" y="601197"/>
            <a:ext cx="5009388" cy="578936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3C18608-E767-C228-551E-FD1F7402E759}"/>
              </a:ext>
            </a:extLst>
          </p:cNvPr>
          <p:cNvSpPr>
            <a:spLocks noGrp="1"/>
          </p:cNvSpPr>
          <p:nvPr>
            <p:ph type="title"/>
          </p:nvPr>
        </p:nvSpPr>
        <p:spPr>
          <a:xfrm>
            <a:off x="837126" y="1419225"/>
            <a:ext cx="4320227" cy="2395117"/>
          </a:xfrm>
        </p:spPr>
        <p:txBody>
          <a:bodyPr vert="horz" lIns="91440" tIns="45720" rIns="91440" bIns="45720" rtlCol="0" anchor="b">
            <a:normAutofit/>
          </a:bodyPr>
          <a:lstStyle/>
          <a:p>
            <a:r>
              <a:rPr lang="en-US" sz="4000">
                <a:solidFill>
                  <a:srgbClr val="FFFFFF"/>
                </a:solidFill>
              </a:rPr>
              <a:t>WEEK 10</a:t>
            </a:r>
          </a:p>
        </p:txBody>
      </p:sp>
      <p:sp>
        <p:nvSpPr>
          <p:cNvPr id="3" name="Content Placeholder 2">
            <a:extLst>
              <a:ext uri="{FF2B5EF4-FFF2-40B4-BE49-F238E27FC236}">
                <a16:creationId xmlns:a16="http://schemas.microsoft.com/office/drawing/2014/main" id="{2938758E-93CA-6094-788B-1DEEE6AFB4A4}"/>
              </a:ext>
            </a:extLst>
          </p:cNvPr>
          <p:cNvSpPr>
            <a:spLocks noGrp="1"/>
          </p:cNvSpPr>
          <p:nvPr>
            <p:ph idx="1"/>
          </p:nvPr>
        </p:nvSpPr>
        <p:spPr>
          <a:xfrm>
            <a:off x="837126" y="3824577"/>
            <a:ext cx="4320228" cy="1614198"/>
          </a:xfrm>
        </p:spPr>
        <p:txBody>
          <a:bodyPr vert="horz" lIns="91440" tIns="45720" rIns="91440" bIns="45720" rtlCol="0" anchor="t">
            <a:normAutofit/>
          </a:bodyPr>
          <a:lstStyle/>
          <a:p>
            <a:pPr marL="0" indent="0">
              <a:buNone/>
            </a:pPr>
            <a:r>
              <a:rPr lang="en-US" cap="all" dirty="0">
                <a:solidFill>
                  <a:srgbClr val="FFFFFF">
                    <a:alpha val="75000"/>
                  </a:srgbClr>
                </a:solidFill>
              </a:rPr>
              <a:t>LOGISTIC REGRESSION</a:t>
            </a:r>
          </a:p>
        </p:txBody>
      </p:sp>
      <p:pic>
        <p:nvPicPr>
          <p:cNvPr id="7" name="Picture 6" descr="A diagram of a logistic variable and a logistic variable&#10;&#10;Description automatically generated">
            <a:extLst>
              <a:ext uri="{FF2B5EF4-FFF2-40B4-BE49-F238E27FC236}">
                <a16:creationId xmlns:a16="http://schemas.microsoft.com/office/drawing/2014/main" id="{390D3770-9C0B-9391-FB65-2C4646576E88}"/>
              </a:ext>
            </a:extLst>
          </p:cNvPr>
          <p:cNvPicPr>
            <a:picLocks noChangeAspect="1"/>
          </p:cNvPicPr>
          <p:nvPr/>
        </p:nvPicPr>
        <p:blipFill>
          <a:blip r:embed="rId2"/>
          <a:stretch>
            <a:fillRect/>
          </a:stretch>
        </p:blipFill>
        <p:spPr>
          <a:xfrm>
            <a:off x="5835849" y="607853"/>
            <a:ext cx="5710061" cy="2726554"/>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4DFF87F7-2748-E555-09C4-A01D153CBC57}"/>
              </a:ext>
            </a:extLst>
          </p:cNvPr>
          <p:cNvPicPr>
            <a:picLocks noChangeAspect="1"/>
          </p:cNvPicPr>
          <p:nvPr/>
        </p:nvPicPr>
        <p:blipFill>
          <a:blip r:embed="rId3"/>
          <a:srcRect l="9624" r="296"/>
          <a:stretch/>
        </p:blipFill>
        <p:spPr>
          <a:xfrm>
            <a:off x="6896372" y="3640668"/>
            <a:ext cx="3564183" cy="2749898"/>
          </a:xfrm>
          <a:prstGeom prst="rect">
            <a:avLst/>
          </a:prstGeom>
        </p:spPr>
      </p:pic>
    </p:spTree>
    <p:extLst>
      <p:ext uri="{BB962C8B-B14F-4D97-AF65-F5344CB8AC3E}">
        <p14:creationId xmlns:p14="http://schemas.microsoft.com/office/powerpoint/2010/main" val="27956589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AD38477-3906-E081-29D1-1ACA707E54F0}"/>
              </a:ext>
            </a:extLst>
          </p:cNvPr>
          <p:cNvSpPr>
            <a:spLocks noGrp="1"/>
          </p:cNvSpPr>
          <p:nvPr>
            <p:ph type="title"/>
          </p:nvPr>
        </p:nvSpPr>
        <p:spPr>
          <a:xfrm>
            <a:off x="672280" y="944752"/>
            <a:ext cx="3259016" cy="1462692"/>
          </a:xfrm>
        </p:spPr>
        <p:txBody>
          <a:bodyPr>
            <a:normAutofit/>
          </a:bodyPr>
          <a:lstStyle/>
          <a:p>
            <a:r>
              <a:rPr lang="en-US">
                <a:solidFill>
                  <a:srgbClr val="FFFFFF"/>
                </a:solidFill>
              </a:rPr>
              <a:t>WEEK 11</a:t>
            </a:r>
          </a:p>
        </p:txBody>
      </p:sp>
      <p:sp>
        <p:nvSpPr>
          <p:cNvPr id="20" name="Rectangle 19">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8" name="Rectangle 17">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BDD65B55-790B-0196-60E1-2EDDD752943F}"/>
              </a:ext>
            </a:extLst>
          </p:cNvPr>
          <p:cNvSpPr>
            <a:spLocks noGrp="1"/>
          </p:cNvSpPr>
          <p:nvPr>
            <p:ph idx="1"/>
          </p:nvPr>
        </p:nvSpPr>
        <p:spPr>
          <a:xfrm>
            <a:off x="671513" y="2536031"/>
            <a:ext cx="3123783" cy="3671936"/>
          </a:xfrm>
        </p:spPr>
        <p:txBody>
          <a:bodyPr anchor="t">
            <a:normAutofit/>
          </a:bodyPr>
          <a:lstStyle/>
          <a:p>
            <a:r>
              <a:rPr lang="en-US" dirty="0">
                <a:solidFill>
                  <a:srgbClr val="FFFFFF"/>
                </a:solidFill>
              </a:rPr>
              <a:t>2025 AAG Conference</a:t>
            </a:r>
          </a:p>
        </p:txBody>
      </p:sp>
      <p:pic>
        <p:nvPicPr>
          <p:cNvPr id="5" name="Picture 4">
            <a:extLst>
              <a:ext uri="{FF2B5EF4-FFF2-40B4-BE49-F238E27FC236}">
                <a16:creationId xmlns:a16="http://schemas.microsoft.com/office/drawing/2014/main" id="{99BE6022-DC82-89C6-CF3C-15BCADD4A49E}"/>
              </a:ext>
            </a:extLst>
          </p:cNvPr>
          <p:cNvPicPr>
            <a:picLocks noChangeAspect="1"/>
          </p:cNvPicPr>
          <p:nvPr/>
        </p:nvPicPr>
        <p:blipFill>
          <a:blip r:embed="rId2"/>
          <a:srcRect r="47184" b="1"/>
          <a:stretch/>
        </p:blipFill>
        <p:spPr>
          <a:xfrm>
            <a:off x="4241830" y="601200"/>
            <a:ext cx="7503636" cy="5789365"/>
          </a:xfrm>
          <a:prstGeom prst="rect">
            <a:avLst/>
          </a:prstGeom>
        </p:spPr>
      </p:pic>
    </p:spTree>
    <p:extLst>
      <p:ext uri="{BB962C8B-B14F-4D97-AF65-F5344CB8AC3E}">
        <p14:creationId xmlns:p14="http://schemas.microsoft.com/office/powerpoint/2010/main" val="374150141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89CC682-CEF8-E2E5-8897-F6175596BA72}"/>
              </a:ext>
            </a:extLst>
          </p:cNvPr>
          <p:cNvSpPr>
            <a:spLocks noGrp="1"/>
          </p:cNvSpPr>
          <p:nvPr>
            <p:ph type="title"/>
          </p:nvPr>
        </p:nvSpPr>
        <p:spPr>
          <a:xfrm>
            <a:off x="672280" y="944752"/>
            <a:ext cx="3259016" cy="1462692"/>
          </a:xfrm>
        </p:spPr>
        <p:txBody>
          <a:bodyPr>
            <a:normAutofit/>
          </a:bodyPr>
          <a:lstStyle/>
          <a:p>
            <a:r>
              <a:rPr lang="en-US">
                <a:solidFill>
                  <a:srgbClr val="FFFFFF"/>
                </a:solidFill>
              </a:rPr>
              <a:t>week12</a:t>
            </a:r>
          </a:p>
        </p:txBody>
      </p:sp>
      <p:sp>
        <p:nvSpPr>
          <p:cNvPr id="17" name="Rectangle 16">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1" name="Rectangle 20">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Content Placeholder 9">
            <a:extLst>
              <a:ext uri="{FF2B5EF4-FFF2-40B4-BE49-F238E27FC236}">
                <a16:creationId xmlns:a16="http://schemas.microsoft.com/office/drawing/2014/main" id="{AB736393-CD1C-51AB-1517-A5CFD3EF1E42}"/>
              </a:ext>
            </a:extLst>
          </p:cNvPr>
          <p:cNvSpPr>
            <a:spLocks noGrp="1"/>
          </p:cNvSpPr>
          <p:nvPr>
            <p:ph idx="1"/>
          </p:nvPr>
        </p:nvSpPr>
        <p:spPr>
          <a:xfrm>
            <a:off x="671513" y="2536031"/>
            <a:ext cx="3123783" cy="3671936"/>
          </a:xfrm>
        </p:spPr>
        <p:txBody>
          <a:bodyPr anchor="t">
            <a:normAutofit/>
          </a:bodyPr>
          <a:lstStyle/>
          <a:p>
            <a:r>
              <a:rPr lang="en-US" dirty="0">
                <a:solidFill>
                  <a:srgbClr val="FFFFFF"/>
                </a:solidFill>
              </a:rPr>
              <a:t>Principal Component Analysis</a:t>
            </a:r>
          </a:p>
          <a:p>
            <a:pPr marL="0" indent="0">
              <a:buNone/>
            </a:pPr>
            <a:r>
              <a:rPr lang="en-US" dirty="0">
                <a:solidFill>
                  <a:srgbClr val="FFFFFF"/>
                </a:solidFill>
              </a:rPr>
              <a:t>A powerful dimensionality reduction technique used in statistics and machine learning to simplify complex datasets.</a:t>
            </a:r>
          </a:p>
        </p:txBody>
      </p:sp>
      <p:pic>
        <p:nvPicPr>
          <p:cNvPr id="6" name="Content Placeholder 5">
            <a:extLst>
              <a:ext uri="{FF2B5EF4-FFF2-40B4-BE49-F238E27FC236}">
                <a16:creationId xmlns:a16="http://schemas.microsoft.com/office/drawing/2014/main" id="{393812BA-9395-1971-F76F-D328E5AE6CEC}"/>
              </a:ext>
            </a:extLst>
          </p:cNvPr>
          <p:cNvPicPr>
            <a:picLocks noChangeAspect="1"/>
          </p:cNvPicPr>
          <p:nvPr/>
        </p:nvPicPr>
        <p:blipFill>
          <a:blip r:embed="rId2"/>
          <a:srcRect l="10229" r="10061"/>
          <a:stretch/>
        </p:blipFill>
        <p:spPr>
          <a:xfrm>
            <a:off x="4880190" y="1005840"/>
            <a:ext cx="6639530" cy="5122672"/>
          </a:xfrm>
          <a:prstGeom prst="rect">
            <a:avLst/>
          </a:prstGeom>
        </p:spPr>
      </p:pic>
      <p:sp>
        <p:nvSpPr>
          <p:cNvPr id="7" name="Footer Placeholder 6">
            <a:extLst>
              <a:ext uri="{FF2B5EF4-FFF2-40B4-BE49-F238E27FC236}">
                <a16:creationId xmlns:a16="http://schemas.microsoft.com/office/drawing/2014/main" id="{95A248ED-A6CE-0BF7-5118-C144D036E7F0}"/>
              </a:ext>
            </a:extLst>
          </p:cNvPr>
          <p:cNvSpPr>
            <a:spLocks noGrp="1"/>
          </p:cNvSpPr>
          <p:nvPr>
            <p:ph type="ftr" sz="quarter" idx="11"/>
          </p:nvPr>
        </p:nvSpPr>
        <p:spPr/>
        <p:txBody>
          <a:bodyPr/>
          <a:lstStyle/>
          <a:p>
            <a:r>
              <a:rPr lang="fr-FR"/>
              <a:t>Image source: https://www.linkedin.com/pulse/principal-component-analysis-kumar-p/</a:t>
            </a:r>
            <a:endParaRPr lang="en-US" dirty="0"/>
          </a:p>
        </p:txBody>
      </p:sp>
    </p:spTree>
    <p:extLst>
      <p:ext uri="{BB962C8B-B14F-4D97-AF65-F5344CB8AC3E}">
        <p14:creationId xmlns:p14="http://schemas.microsoft.com/office/powerpoint/2010/main" val="1225164386"/>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A diagram of different colored squares&#10;&#10;Description automatically generated">
            <a:extLst>
              <a:ext uri="{FF2B5EF4-FFF2-40B4-BE49-F238E27FC236}">
                <a16:creationId xmlns:a16="http://schemas.microsoft.com/office/drawing/2014/main" id="{04476CBD-3A9F-3AB9-3CB0-ABC86A55FC05}"/>
              </a:ext>
            </a:extLst>
          </p:cNvPr>
          <p:cNvPicPr>
            <a:picLocks noChangeAspect="1"/>
          </p:cNvPicPr>
          <p:nvPr/>
        </p:nvPicPr>
        <p:blipFill>
          <a:blip r:embed="rId2"/>
          <a:srcRect r="-1" b="27162"/>
          <a:stretch/>
        </p:blipFill>
        <p:spPr>
          <a:xfrm>
            <a:off x="446532" y="599725"/>
            <a:ext cx="11292143" cy="3557252"/>
          </a:xfrm>
          <a:prstGeom prst="rect">
            <a:avLst/>
          </a:prstGeom>
        </p:spPr>
      </p:pic>
      <p:sp>
        <p:nvSpPr>
          <p:cNvPr id="26" name="Rectangle 25">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E32A26E-6C36-5534-624B-174060D1A974}"/>
              </a:ext>
            </a:extLst>
          </p:cNvPr>
          <p:cNvSpPr>
            <a:spLocks noGrp="1"/>
          </p:cNvSpPr>
          <p:nvPr>
            <p:ph type="title"/>
          </p:nvPr>
        </p:nvSpPr>
        <p:spPr>
          <a:xfrm>
            <a:off x="627120" y="4319752"/>
            <a:ext cx="10947620" cy="1155959"/>
          </a:xfrm>
        </p:spPr>
        <p:txBody>
          <a:bodyPr vert="horz" lIns="91440" tIns="45720" rIns="91440" bIns="45720" rtlCol="0" anchor="b">
            <a:normAutofit/>
          </a:bodyPr>
          <a:lstStyle/>
          <a:p>
            <a:r>
              <a:rPr lang="en-US" sz="3600">
                <a:solidFill>
                  <a:srgbClr val="FFFFFF"/>
                </a:solidFill>
              </a:rPr>
              <a:t>WEEK 13</a:t>
            </a:r>
          </a:p>
        </p:txBody>
      </p:sp>
      <p:sp>
        <p:nvSpPr>
          <p:cNvPr id="3" name="Content Placeholder 2">
            <a:extLst>
              <a:ext uri="{FF2B5EF4-FFF2-40B4-BE49-F238E27FC236}">
                <a16:creationId xmlns:a16="http://schemas.microsoft.com/office/drawing/2014/main" id="{342BBF0D-DE0D-977E-59F3-76887EA61837}"/>
              </a:ext>
            </a:extLst>
          </p:cNvPr>
          <p:cNvSpPr>
            <a:spLocks noGrp="1"/>
          </p:cNvSpPr>
          <p:nvPr>
            <p:ph idx="1"/>
          </p:nvPr>
        </p:nvSpPr>
        <p:spPr>
          <a:xfrm>
            <a:off x="687220" y="5475712"/>
            <a:ext cx="10887519" cy="476099"/>
          </a:xfrm>
        </p:spPr>
        <p:txBody>
          <a:bodyPr vert="horz" lIns="91440" tIns="45720" rIns="91440" bIns="45720" rtlCol="0" anchor="t">
            <a:normAutofit/>
          </a:bodyPr>
          <a:lstStyle/>
          <a:p>
            <a:pPr marL="0" indent="0">
              <a:buNone/>
            </a:pPr>
            <a:r>
              <a:rPr lang="en-US" sz="1600" cap="all" dirty="0">
                <a:solidFill>
                  <a:srgbClr val="FFFFFF">
                    <a:alpha val="75000"/>
                  </a:srgbClr>
                </a:solidFill>
              </a:rPr>
              <a:t>geographically weighted regression</a:t>
            </a:r>
          </a:p>
        </p:txBody>
      </p:sp>
    </p:spTree>
    <p:extLst>
      <p:ext uri="{BB962C8B-B14F-4D97-AF65-F5344CB8AC3E}">
        <p14:creationId xmlns:p14="http://schemas.microsoft.com/office/powerpoint/2010/main" val="412778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FF12873-31E4-41CF-BB06-C38851146AA0}"/>
              </a:ext>
            </a:extLst>
          </p:cNvPr>
          <p:cNvPicPr>
            <a:picLocks noGrp="1" noChangeAspect="1"/>
          </p:cNvPicPr>
          <p:nvPr>
            <p:ph idx="1"/>
          </p:nvPr>
        </p:nvPicPr>
        <p:blipFill>
          <a:blip r:embed="rId2"/>
          <a:stretch>
            <a:fillRect/>
          </a:stretch>
        </p:blipFill>
        <p:spPr>
          <a:xfrm>
            <a:off x="447234" y="676113"/>
            <a:ext cx="11301984" cy="3079790"/>
          </a:xfrm>
          <a:prstGeom prst="rect">
            <a:avLst/>
          </a:prstGeom>
        </p:spPr>
      </p:pic>
      <p:sp>
        <p:nvSpPr>
          <p:cNvPr id="20" name="Rectangle 19">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65523"/>
            <a:ext cx="11303626" cy="20452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C120253-02B5-8A43-A651-339ACF1301D5}"/>
              </a:ext>
            </a:extLst>
          </p:cNvPr>
          <p:cNvSpPr>
            <a:spLocks noGrp="1"/>
          </p:cNvSpPr>
          <p:nvPr>
            <p:ph type="title"/>
          </p:nvPr>
        </p:nvSpPr>
        <p:spPr>
          <a:xfrm>
            <a:off x="610919" y="4432016"/>
            <a:ext cx="2162761" cy="895244"/>
          </a:xfrm>
        </p:spPr>
        <p:txBody>
          <a:bodyPr vert="horz" lIns="91440" tIns="45720" rIns="91440" bIns="45720" rtlCol="0" anchor="b">
            <a:normAutofit/>
          </a:bodyPr>
          <a:lstStyle/>
          <a:p>
            <a:r>
              <a:rPr lang="en-US" sz="4000">
                <a:solidFill>
                  <a:srgbClr val="FFFFFF"/>
                </a:solidFill>
              </a:rPr>
              <a:t>Week 14</a:t>
            </a:r>
          </a:p>
        </p:txBody>
      </p:sp>
      <p:sp>
        <p:nvSpPr>
          <p:cNvPr id="6" name="TextBox 5">
            <a:extLst>
              <a:ext uri="{FF2B5EF4-FFF2-40B4-BE49-F238E27FC236}">
                <a16:creationId xmlns:a16="http://schemas.microsoft.com/office/drawing/2014/main" id="{F60F3BB4-BABC-53FB-8A33-9ECE4FAA3C57}"/>
              </a:ext>
            </a:extLst>
          </p:cNvPr>
          <p:cNvSpPr txBox="1"/>
          <p:nvPr/>
        </p:nvSpPr>
        <p:spPr>
          <a:xfrm>
            <a:off x="3313347" y="4777574"/>
            <a:ext cx="3002786" cy="369332"/>
          </a:xfrm>
          <a:prstGeom prst="rect">
            <a:avLst/>
          </a:prstGeom>
          <a:noFill/>
        </p:spPr>
        <p:txBody>
          <a:bodyPr wrap="square" rtlCol="0">
            <a:spAutoFit/>
          </a:bodyPr>
          <a:lstStyle/>
          <a:p>
            <a:pPr marL="306000" indent="-306000">
              <a:spcBef>
                <a:spcPct val="20000"/>
              </a:spcBef>
              <a:spcAft>
                <a:spcPts val="600"/>
              </a:spcAft>
              <a:buClr>
                <a:schemeClr val="accent1"/>
              </a:buClr>
              <a:buSzPct val="92000"/>
              <a:buFont typeface="Wingdings 2" panose="05020102010507070707" pitchFamily="18" charset="2"/>
              <a:buChar char=""/>
            </a:pPr>
            <a:r>
              <a:rPr lang="en-US" dirty="0">
                <a:solidFill>
                  <a:srgbClr val="FFFFFF"/>
                </a:solidFill>
              </a:rPr>
              <a:t>Spatial Autocorrelation</a:t>
            </a:r>
          </a:p>
        </p:txBody>
      </p:sp>
    </p:spTree>
    <p:extLst>
      <p:ext uri="{BB962C8B-B14F-4D97-AF65-F5344CB8AC3E}">
        <p14:creationId xmlns:p14="http://schemas.microsoft.com/office/powerpoint/2010/main" val="1128285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D52E1-A985-F05E-3DB3-FA1F8CD9DF52}"/>
              </a:ext>
            </a:extLst>
          </p:cNvPr>
          <p:cNvSpPr>
            <a:spLocks noGrp="1"/>
          </p:cNvSpPr>
          <p:nvPr>
            <p:ph type="title"/>
          </p:nvPr>
        </p:nvSpPr>
        <p:spPr>
          <a:xfrm>
            <a:off x="581192" y="702156"/>
            <a:ext cx="11029616" cy="597255"/>
          </a:xfrm>
        </p:spPr>
        <p:txBody>
          <a:bodyPr/>
          <a:lstStyle/>
          <a:p>
            <a:r>
              <a:rPr lang="en-US" dirty="0"/>
              <a:t>Preamble</a:t>
            </a:r>
          </a:p>
        </p:txBody>
      </p:sp>
      <p:sp>
        <p:nvSpPr>
          <p:cNvPr id="3" name="Content Placeholder 2">
            <a:extLst>
              <a:ext uri="{FF2B5EF4-FFF2-40B4-BE49-F238E27FC236}">
                <a16:creationId xmlns:a16="http://schemas.microsoft.com/office/drawing/2014/main" id="{967BC616-FD20-0CC3-4E9B-925D39405D29}"/>
              </a:ext>
            </a:extLst>
          </p:cNvPr>
          <p:cNvSpPr>
            <a:spLocks noGrp="1"/>
          </p:cNvSpPr>
          <p:nvPr>
            <p:ph idx="1"/>
          </p:nvPr>
        </p:nvSpPr>
        <p:spPr>
          <a:xfrm>
            <a:off x="581192" y="1604211"/>
            <a:ext cx="11029615" cy="1577901"/>
          </a:xfrm>
        </p:spPr>
        <p:txBody>
          <a:bodyPr/>
          <a:lstStyle/>
          <a:p>
            <a:r>
              <a:rPr lang="en-US" dirty="0"/>
              <a:t>A good online textbook, </a:t>
            </a:r>
            <a:r>
              <a:rPr lang="en-US" dirty="0">
                <a:hlinkClick r:id="rId2"/>
              </a:rPr>
              <a:t>Hands-on Programming with R</a:t>
            </a:r>
            <a:r>
              <a:rPr lang="en-US" dirty="0"/>
              <a:t>, for R beginner. </a:t>
            </a:r>
          </a:p>
          <a:p>
            <a:r>
              <a:rPr lang="en-US" dirty="0"/>
              <a:t>Explore the R project website: </a:t>
            </a:r>
            <a:r>
              <a:rPr lang="en-US" dirty="0">
                <a:hlinkClick r:id="rId3"/>
              </a:rPr>
              <a:t>https://www.r-project.org/</a:t>
            </a:r>
            <a:endParaRPr lang="en-US" dirty="0"/>
          </a:p>
          <a:p>
            <a:r>
              <a:rPr lang="en-US" dirty="0"/>
              <a:t>Explore R Studio: </a:t>
            </a:r>
            <a:r>
              <a:rPr lang="en-US" dirty="0">
                <a:hlinkClick r:id="rId4"/>
              </a:rPr>
              <a:t>https://posit.co/</a:t>
            </a:r>
            <a:endParaRPr lang="en-US" dirty="0"/>
          </a:p>
        </p:txBody>
      </p:sp>
    </p:spTree>
    <p:extLst>
      <p:ext uri="{BB962C8B-B14F-4D97-AF65-F5344CB8AC3E}">
        <p14:creationId xmlns:p14="http://schemas.microsoft.com/office/powerpoint/2010/main" val="1235554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2D42-357C-B1A6-9BD8-35AA7EF9E907}"/>
              </a:ext>
            </a:extLst>
          </p:cNvPr>
          <p:cNvSpPr>
            <a:spLocks noGrp="1"/>
          </p:cNvSpPr>
          <p:nvPr>
            <p:ph type="title"/>
          </p:nvPr>
        </p:nvSpPr>
        <p:spPr>
          <a:xfrm>
            <a:off x="581192" y="702156"/>
            <a:ext cx="11029616" cy="567844"/>
          </a:xfrm>
        </p:spPr>
        <p:txBody>
          <a:bodyPr/>
          <a:lstStyle/>
          <a:p>
            <a:r>
              <a:rPr lang="en-US" dirty="0"/>
              <a:t>R-INTRODUCTION</a:t>
            </a:r>
          </a:p>
        </p:txBody>
      </p:sp>
      <p:sp>
        <p:nvSpPr>
          <p:cNvPr id="3" name="Content Placeholder 2">
            <a:extLst>
              <a:ext uri="{FF2B5EF4-FFF2-40B4-BE49-F238E27FC236}">
                <a16:creationId xmlns:a16="http://schemas.microsoft.com/office/drawing/2014/main" id="{BA0DE883-575A-D8AA-9F01-D0BDB9E3A534}"/>
              </a:ext>
            </a:extLst>
          </p:cNvPr>
          <p:cNvSpPr>
            <a:spLocks noGrp="1"/>
          </p:cNvSpPr>
          <p:nvPr>
            <p:ph idx="1"/>
          </p:nvPr>
        </p:nvSpPr>
        <p:spPr>
          <a:xfrm>
            <a:off x="581191" y="1350264"/>
            <a:ext cx="11029615" cy="567844"/>
          </a:xfrm>
        </p:spPr>
        <p:txBody>
          <a:bodyPr/>
          <a:lstStyle/>
          <a:p>
            <a:r>
              <a:rPr lang="en-US" dirty="0"/>
              <a:t>An online free learning source:  </a:t>
            </a:r>
            <a:r>
              <a:rPr lang="en-US" dirty="0">
                <a:hlinkClick r:id="rId2"/>
              </a:rPr>
              <a:t>An Introduction to R</a:t>
            </a:r>
            <a:endParaRPr lang="en-US" dirty="0"/>
          </a:p>
        </p:txBody>
      </p:sp>
      <p:sp>
        <p:nvSpPr>
          <p:cNvPr id="5" name="TextBox 4">
            <a:extLst>
              <a:ext uri="{FF2B5EF4-FFF2-40B4-BE49-F238E27FC236}">
                <a16:creationId xmlns:a16="http://schemas.microsoft.com/office/drawing/2014/main" id="{29A0EA8D-5246-A32D-4815-EF7401CB2BD3}"/>
              </a:ext>
            </a:extLst>
          </p:cNvPr>
          <p:cNvSpPr txBox="1"/>
          <p:nvPr/>
        </p:nvSpPr>
        <p:spPr>
          <a:xfrm>
            <a:off x="2218268" y="1998372"/>
            <a:ext cx="2438400" cy="369332"/>
          </a:xfrm>
          <a:prstGeom prst="rect">
            <a:avLst/>
          </a:prstGeom>
          <a:noFill/>
        </p:spPr>
        <p:txBody>
          <a:bodyPr wrap="square" rtlCol="0">
            <a:spAutoFit/>
          </a:bodyPr>
          <a:lstStyle/>
          <a:p>
            <a:r>
              <a:rPr lang="en-US" dirty="0"/>
              <a:t>Data Manipulation</a:t>
            </a:r>
          </a:p>
        </p:txBody>
      </p:sp>
      <p:pic>
        <p:nvPicPr>
          <p:cNvPr id="12" name="Picture 11">
            <a:extLst>
              <a:ext uri="{FF2B5EF4-FFF2-40B4-BE49-F238E27FC236}">
                <a16:creationId xmlns:a16="http://schemas.microsoft.com/office/drawing/2014/main" id="{A2ABC7AB-8C96-D4B3-A1D2-E0BB80F5D4F8}"/>
              </a:ext>
            </a:extLst>
          </p:cNvPr>
          <p:cNvPicPr>
            <a:picLocks noChangeAspect="1"/>
          </p:cNvPicPr>
          <p:nvPr/>
        </p:nvPicPr>
        <p:blipFill>
          <a:blip r:embed="rId3"/>
          <a:stretch>
            <a:fillRect/>
          </a:stretch>
        </p:blipFill>
        <p:spPr>
          <a:xfrm>
            <a:off x="1162311" y="2568450"/>
            <a:ext cx="3739889" cy="4130286"/>
          </a:xfrm>
          <a:prstGeom prst="rect">
            <a:avLst/>
          </a:prstGeom>
        </p:spPr>
      </p:pic>
      <p:sp>
        <p:nvSpPr>
          <p:cNvPr id="13" name="TextBox 12">
            <a:extLst>
              <a:ext uri="{FF2B5EF4-FFF2-40B4-BE49-F238E27FC236}">
                <a16:creationId xmlns:a16="http://schemas.microsoft.com/office/drawing/2014/main" id="{34D704B2-E657-F7E3-85CE-A7D7388ADC90}"/>
              </a:ext>
            </a:extLst>
          </p:cNvPr>
          <p:cNvSpPr txBox="1"/>
          <p:nvPr/>
        </p:nvSpPr>
        <p:spPr>
          <a:xfrm>
            <a:off x="8229601" y="3984987"/>
            <a:ext cx="2438400" cy="369332"/>
          </a:xfrm>
          <a:prstGeom prst="rect">
            <a:avLst/>
          </a:prstGeom>
          <a:noFill/>
        </p:spPr>
        <p:txBody>
          <a:bodyPr wrap="square" rtlCol="0">
            <a:spAutoFit/>
          </a:bodyPr>
          <a:lstStyle/>
          <a:p>
            <a:r>
              <a:rPr lang="en-US" dirty="0"/>
              <a:t>Interactive Applications</a:t>
            </a:r>
          </a:p>
        </p:txBody>
      </p:sp>
      <p:sp>
        <p:nvSpPr>
          <p:cNvPr id="14" name="TextBox 13">
            <a:extLst>
              <a:ext uri="{FF2B5EF4-FFF2-40B4-BE49-F238E27FC236}">
                <a16:creationId xmlns:a16="http://schemas.microsoft.com/office/drawing/2014/main" id="{44726345-900F-C015-C861-8F342B6E1EC9}"/>
              </a:ext>
            </a:extLst>
          </p:cNvPr>
          <p:cNvSpPr txBox="1"/>
          <p:nvPr/>
        </p:nvSpPr>
        <p:spPr>
          <a:xfrm>
            <a:off x="6629400" y="2098077"/>
            <a:ext cx="5207001" cy="1533762"/>
          </a:xfrm>
          <a:prstGeom prst="rect">
            <a:avLst/>
          </a:prstGeom>
        </p:spPr>
        <p:txBody>
          <a:bodyPr vert="horz" lIns="91440" tIns="45720" rIns="91440" bIns="45720" rtlCol="0" anchor="ctr">
            <a:normAutofit lnSpcReduction="10000"/>
          </a:bodyPr>
          <a:lstStyle>
            <a:lvl1pPr marL="306000" indent="-306000">
              <a:lnSpc>
                <a:spcPct val="100000"/>
              </a:lnSpc>
              <a:spcBef>
                <a:spcPct val="20000"/>
              </a:spcBef>
              <a:spcAft>
                <a:spcPts val="600"/>
              </a:spcAft>
              <a:buClr>
                <a:schemeClr val="accent1"/>
              </a:buClr>
              <a:buSzPct val="92000"/>
              <a:buFont typeface="Wingdings 2" panose="05020102010507070707" pitchFamily="18" charset="2"/>
              <a:buChar char=""/>
              <a:defRPr>
                <a:solidFill>
                  <a:schemeClr val="tx1">
                    <a:lumMod val="75000"/>
                    <a:lumOff val="25000"/>
                  </a:schemeClr>
                </a:solidFill>
              </a:defRPr>
            </a:lvl1pPr>
            <a:lvl2pPr marL="630000" indent="-306000">
              <a:lnSpc>
                <a:spcPct val="100000"/>
              </a:lnSpc>
              <a:spcBef>
                <a:spcPct val="20000"/>
              </a:spcBef>
              <a:spcAft>
                <a:spcPts val="600"/>
              </a:spcAft>
              <a:buClr>
                <a:schemeClr val="accent1"/>
              </a:buClr>
              <a:buSzPct val="92000"/>
              <a:buFont typeface="Wingdings 2" panose="05020102010507070707" pitchFamily="18" charset="2"/>
              <a:buChar char=""/>
              <a:defRPr sz="1600">
                <a:solidFill>
                  <a:schemeClr val="tx1">
                    <a:lumMod val="75000"/>
                    <a:lumOff val="25000"/>
                  </a:schemeClr>
                </a:solidFill>
              </a:defRPr>
            </a:lvl2pPr>
            <a:lvl3pPr marL="900000" indent="-270000">
              <a:lnSpc>
                <a:spcPct val="100000"/>
              </a:lnSpc>
              <a:spcBef>
                <a:spcPct val="20000"/>
              </a:spcBef>
              <a:spcAft>
                <a:spcPts val="600"/>
              </a:spcAft>
              <a:buClr>
                <a:schemeClr val="accent1"/>
              </a:buClr>
              <a:buSzPct val="92000"/>
              <a:buFont typeface="Wingdings 2" panose="05020102010507070707" pitchFamily="18" charset="2"/>
              <a:buChar char=""/>
              <a:defRPr sz="1400">
                <a:solidFill>
                  <a:schemeClr val="tx1">
                    <a:lumMod val="75000"/>
                    <a:lumOff val="25000"/>
                  </a:schemeClr>
                </a:solidFill>
              </a:defRPr>
            </a:lvl3pPr>
            <a:lvl4pPr marL="1242000" indent="-234000">
              <a:lnSpc>
                <a:spcPct val="100000"/>
              </a:lnSpc>
              <a:spcBef>
                <a:spcPct val="20000"/>
              </a:spcBef>
              <a:spcAft>
                <a:spcPts val="600"/>
              </a:spcAft>
              <a:buClr>
                <a:schemeClr val="accent1"/>
              </a:buClr>
              <a:buSzPct val="92000"/>
              <a:buFont typeface="Wingdings 2" panose="05020102010507070707" pitchFamily="18" charset="2"/>
              <a:buChar char=""/>
              <a:defRPr sz="1200">
                <a:solidFill>
                  <a:schemeClr val="tx1">
                    <a:lumMod val="75000"/>
                    <a:lumOff val="25000"/>
                  </a:schemeClr>
                </a:solidFill>
              </a:defRPr>
            </a:lvl4pPr>
            <a:lvl5pPr marL="1602000" indent="-234000">
              <a:lnSpc>
                <a:spcPct val="100000"/>
              </a:lnSpc>
              <a:spcBef>
                <a:spcPct val="20000"/>
              </a:spcBef>
              <a:spcAft>
                <a:spcPts val="600"/>
              </a:spcAft>
              <a:buClr>
                <a:schemeClr val="accent1"/>
              </a:buClr>
              <a:buSzPct val="92000"/>
              <a:buFont typeface="Wingdings 2" panose="05020102010507070707" pitchFamily="18" charset="2"/>
              <a:buChar char=""/>
              <a:defRPr sz="1200">
                <a:solidFill>
                  <a:schemeClr val="tx1">
                    <a:lumMod val="75000"/>
                    <a:lumOff val="25000"/>
                  </a:schemeClr>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US" dirty="0"/>
              <a:t>Data Visualization</a:t>
            </a:r>
          </a:p>
          <a:p>
            <a:endParaRPr lang="en-US" dirty="0"/>
          </a:p>
          <a:p>
            <a:r>
              <a:rPr lang="en-US" dirty="0"/>
              <a:t>Data Visualization Section in </a:t>
            </a:r>
            <a:r>
              <a:rPr lang="en-US" dirty="0">
                <a:hlinkClick r:id="rId4"/>
              </a:rPr>
              <a:t>R for Data Science</a:t>
            </a:r>
            <a:endParaRPr lang="en-US" dirty="0"/>
          </a:p>
          <a:p>
            <a:r>
              <a:rPr lang="en-US" dirty="0">
                <a:hlinkClick r:id="rId5"/>
              </a:rPr>
              <a:t>Modern Data Visualization with R</a:t>
            </a:r>
            <a:endParaRPr lang="en-US" dirty="0"/>
          </a:p>
        </p:txBody>
      </p:sp>
      <p:sp>
        <p:nvSpPr>
          <p:cNvPr id="15" name="TextBox 14">
            <a:extLst>
              <a:ext uri="{FF2B5EF4-FFF2-40B4-BE49-F238E27FC236}">
                <a16:creationId xmlns:a16="http://schemas.microsoft.com/office/drawing/2014/main" id="{A9B4895F-93C4-229F-839F-F40E65141117}"/>
              </a:ext>
            </a:extLst>
          </p:cNvPr>
          <p:cNvSpPr txBox="1"/>
          <p:nvPr/>
        </p:nvSpPr>
        <p:spPr>
          <a:xfrm>
            <a:off x="6739467" y="4707467"/>
            <a:ext cx="4047065" cy="1448377"/>
          </a:xfrm>
          <a:prstGeom prst="rect">
            <a:avLst/>
          </a:prstGeom>
        </p:spPr>
        <p:txBody>
          <a:bodyPr vert="horz" lIns="91440" tIns="45720" rIns="91440" bIns="45720" rtlCol="0" anchor="ctr">
            <a:normAutofit/>
          </a:bodyPr>
          <a:lstStyle>
            <a:defPPr>
              <a:defRPr lang="en-US"/>
            </a:defPPr>
            <a:lvl1pPr indent="0" algn="ctr">
              <a:lnSpc>
                <a:spcPct val="100000"/>
              </a:lnSpc>
              <a:spcBef>
                <a:spcPct val="20000"/>
              </a:spcBef>
              <a:spcAft>
                <a:spcPts val="600"/>
              </a:spcAft>
              <a:buClr>
                <a:schemeClr val="accent1"/>
              </a:buClr>
              <a:buSzPct val="92000"/>
              <a:buFont typeface="Wingdings 2" panose="05020102010507070707" pitchFamily="18" charset="2"/>
              <a:buNone/>
              <a:defRPr>
                <a:solidFill>
                  <a:schemeClr val="tx1">
                    <a:lumMod val="75000"/>
                    <a:lumOff val="25000"/>
                  </a:schemeClr>
                </a:solidFill>
              </a:defRPr>
            </a:lvl1pPr>
            <a:lvl2pPr marL="630000" indent="-306000">
              <a:lnSpc>
                <a:spcPct val="100000"/>
              </a:lnSpc>
              <a:spcBef>
                <a:spcPct val="20000"/>
              </a:spcBef>
              <a:spcAft>
                <a:spcPts val="600"/>
              </a:spcAft>
              <a:buClr>
                <a:schemeClr val="accent1"/>
              </a:buClr>
              <a:buSzPct val="92000"/>
              <a:buFont typeface="Wingdings 2" panose="05020102010507070707" pitchFamily="18" charset="2"/>
              <a:buChar char=""/>
              <a:defRPr sz="1600">
                <a:solidFill>
                  <a:schemeClr val="tx1">
                    <a:lumMod val="75000"/>
                    <a:lumOff val="25000"/>
                  </a:schemeClr>
                </a:solidFill>
              </a:defRPr>
            </a:lvl2pPr>
            <a:lvl3pPr marL="900000" indent="-270000">
              <a:lnSpc>
                <a:spcPct val="100000"/>
              </a:lnSpc>
              <a:spcBef>
                <a:spcPct val="20000"/>
              </a:spcBef>
              <a:spcAft>
                <a:spcPts val="600"/>
              </a:spcAft>
              <a:buClr>
                <a:schemeClr val="accent1"/>
              </a:buClr>
              <a:buSzPct val="92000"/>
              <a:buFont typeface="Wingdings 2" panose="05020102010507070707" pitchFamily="18" charset="2"/>
              <a:buChar char=""/>
              <a:defRPr sz="1400">
                <a:solidFill>
                  <a:schemeClr val="tx1">
                    <a:lumMod val="75000"/>
                    <a:lumOff val="25000"/>
                  </a:schemeClr>
                </a:solidFill>
              </a:defRPr>
            </a:lvl3pPr>
            <a:lvl4pPr marL="1242000" indent="-234000">
              <a:lnSpc>
                <a:spcPct val="100000"/>
              </a:lnSpc>
              <a:spcBef>
                <a:spcPct val="20000"/>
              </a:spcBef>
              <a:spcAft>
                <a:spcPts val="600"/>
              </a:spcAft>
              <a:buClr>
                <a:schemeClr val="accent1"/>
              </a:buClr>
              <a:buSzPct val="92000"/>
              <a:buFont typeface="Wingdings 2" panose="05020102010507070707" pitchFamily="18" charset="2"/>
              <a:buChar char=""/>
              <a:defRPr sz="1200">
                <a:solidFill>
                  <a:schemeClr val="tx1">
                    <a:lumMod val="75000"/>
                    <a:lumOff val="25000"/>
                  </a:schemeClr>
                </a:solidFill>
              </a:defRPr>
            </a:lvl4pPr>
            <a:lvl5pPr marL="1602000" indent="-234000">
              <a:lnSpc>
                <a:spcPct val="100000"/>
              </a:lnSpc>
              <a:spcBef>
                <a:spcPct val="20000"/>
              </a:spcBef>
              <a:spcAft>
                <a:spcPts val="600"/>
              </a:spcAft>
              <a:buClr>
                <a:schemeClr val="accent1"/>
              </a:buClr>
              <a:buSzPct val="92000"/>
              <a:buFont typeface="Wingdings 2" panose="05020102010507070707" pitchFamily="18" charset="2"/>
              <a:buChar char=""/>
              <a:defRPr sz="1200">
                <a:solidFill>
                  <a:schemeClr val="tx1">
                    <a:lumMod val="75000"/>
                    <a:lumOff val="25000"/>
                  </a:schemeClr>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285750" indent="-285750" algn="l">
              <a:buFont typeface="Wingdings" panose="05000000000000000000" pitchFamily="2" charset="2"/>
              <a:buChar char="§"/>
            </a:pPr>
            <a:r>
              <a:rPr lang="en-US" dirty="0">
                <a:hlinkClick r:id="rId6"/>
              </a:rPr>
              <a:t>Shiny Gallery in R</a:t>
            </a:r>
            <a:endParaRPr lang="en-US" dirty="0"/>
          </a:p>
          <a:p>
            <a:endParaRPr lang="en-US" dirty="0"/>
          </a:p>
        </p:txBody>
      </p:sp>
    </p:spTree>
    <p:extLst>
      <p:ext uri="{BB962C8B-B14F-4D97-AF65-F5344CB8AC3E}">
        <p14:creationId xmlns:p14="http://schemas.microsoft.com/office/powerpoint/2010/main" val="389562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BC362E-1B18-9966-A9CB-F82CFEA7ABA2}"/>
              </a:ext>
            </a:extLst>
          </p:cNvPr>
          <p:cNvSpPr>
            <a:spLocks noGrp="1"/>
          </p:cNvSpPr>
          <p:nvPr>
            <p:ph type="title"/>
          </p:nvPr>
        </p:nvSpPr>
        <p:spPr>
          <a:xfrm>
            <a:off x="581192" y="702156"/>
            <a:ext cx="11029616" cy="646331"/>
          </a:xfrm>
        </p:spPr>
        <p:txBody>
          <a:bodyPr/>
          <a:lstStyle/>
          <a:p>
            <a:r>
              <a:rPr lang="en-US" dirty="0"/>
              <a:t>R - Introduction</a:t>
            </a:r>
          </a:p>
        </p:txBody>
      </p:sp>
      <p:sp>
        <p:nvSpPr>
          <p:cNvPr id="7" name="TextBox 6">
            <a:extLst>
              <a:ext uri="{FF2B5EF4-FFF2-40B4-BE49-F238E27FC236}">
                <a16:creationId xmlns:a16="http://schemas.microsoft.com/office/drawing/2014/main" id="{785BB354-13AE-5762-F3DF-53CFFD1955AC}"/>
              </a:ext>
            </a:extLst>
          </p:cNvPr>
          <p:cNvSpPr txBox="1"/>
          <p:nvPr/>
        </p:nvSpPr>
        <p:spPr>
          <a:xfrm>
            <a:off x="482602" y="2125132"/>
            <a:ext cx="5613398" cy="2443747"/>
          </a:xfrm>
          <a:prstGeom prst="rect">
            <a:avLst/>
          </a:prstGeom>
        </p:spPr>
        <p:txBody>
          <a:bodyPr vert="horz" lIns="91440" tIns="45720" rIns="91440" bIns="45720" rtlCol="0" anchor="ctr">
            <a:normAutofit/>
          </a:bodyPr>
          <a:lstStyle>
            <a:defPPr>
              <a:defRPr lang="en-US"/>
            </a:defPPr>
            <a:lvl1pPr indent="0" algn="ctr">
              <a:lnSpc>
                <a:spcPct val="100000"/>
              </a:lnSpc>
              <a:spcBef>
                <a:spcPct val="20000"/>
              </a:spcBef>
              <a:spcAft>
                <a:spcPts val="600"/>
              </a:spcAft>
              <a:buClr>
                <a:schemeClr val="accent1"/>
              </a:buClr>
              <a:buSzPct val="92000"/>
              <a:buFont typeface="Wingdings 2" panose="05020102010507070707" pitchFamily="18" charset="2"/>
              <a:buNone/>
              <a:defRPr>
                <a:solidFill>
                  <a:schemeClr val="tx1">
                    <a:lumMod val="75000"/>
                    <a:lumOff val="25000"/>
                  </a:schemeClr>
                </a:solidFill>
              </a:defRPr>
            </a:lvl1pPr>
            <a:lvl2pPr marL="630000" indent="-306000">
              <a:lnSpc>
                <a:spcPct val="100000"/>
              </a:lnSpc>
              <a:spcBef>
                <a:spcPct val="20000"/>
              </a:spcBef>
              <a:spcAft>
                <a:spcPts val="600"/>
              </a:spcAft>
              <a:buClr>
                <a:schemeClr val="accent1"/>
              </a:buClr>
              <a:buSzPct val="92000"/>
              <a:buFont typeface="Wingdings 2" panose="05020102010507070707" pitchFamily="18" charset="2"/>
              <a:buChar char=""/>
              <a:defRPr sz="1600">
                <a:solidFill>
                  <a:schemeClr val="tx1">
                    <a:lumMod val="75000"/>
                    <a:lumOff val="25000"/>
                  </a:schemeClr>
                </a:solidFill>
              </a:defRPr>
            </a:lvl2pPr>
            <a:lvl3pPr marL="900000" indent="-270000">
              <a:lnSpc>
                <a:spcPct val="100000"/>
              </a:lnSpc>
              <a:spcBef>
                <a:spcPct val="20000"/>
              </a:spcBef>
              <a:spcAft>
                <a:spcPts val="600"/>
              </a:spcAft>
              <a:buClr>
                <a:schemeClr val="accent1"/>
              </a:buClr>
              <a:buSzPct val="92000"/>
              <a:buFont typeface="Wingdings 2" panose="05020102010507070707" pitchFamily="18" charset="2"/>
              <a:buChar char=""/>
              <a:defRPr sz="1400">
                <a:solidFill>
                  <a:schemeClr val="tx1">
                    <a:lumMod val="75000"/>
                    <a:lumOff val="25000"/>
                  </a:schemeClr>
                </a:solidFill>
              </a:defRPr>
            </a:lvl3pPr>
            <a:lvl4pPr marL="1242000" indent="-234000">
              <a:lnSpc>
                <a:spcPct val="100000"/>
              </a:lnSpc>
              <a:spcBef>
                <a:spcPct val="20000"/>
              </a:spcBef>
              <a:spcAft>
                <a:spcPts val="600"/>
              </a:spcAft>
              <a:buClr>
                <a:schemeClr val="accent1"/>
              </a:buClr>
              <a:buSzPct val="92000"/>
              <a:buFont typeface="Wingdings 2" panose="05020102010507070707" pitchFamily="18" charset="2"/>
              <a:buChar char=""/>
              <a:defRPr sz="1200">
                <a:solidFill>
                  <a:schemeClr val="tx1">
                    <a:lumMod val="75000"/>
                    <a:lumOff val="25000"/>
                  </a:schemeClr>
                </a:solidFill>
              </a:defRPr>
            </a:lvl4pPr>
            <a:lvl5pPr marL="1602000" indent="-234000">
              <a:lnSpc>
                <a:spcPct val="100000"/>
              </a:lnSpc>
              <a:spcBef>
                <a:spcPct val="20000"/>
              </a:spcBef>
              <a:spcAft>
                <a:spcPts val="600"/>
              </a:spcAft>
              <a:buClr>
                <a:schemeClr val="accent1"/>
              </a:buClr>
              <a:buSzPct val="92000"/>
              <a:buFont typeface="Wingdings 2" panose="05020102010507070707" pitchFamily="18" charset="2"/>
              <a:buChar char=""/>
              <a:defRPr sz="1200">
                <a:solidFill>
                  <a:schemeClr val="tx1">
                    <a:lumMod val="75000"/>
                    <a:lumOff val="25000"/>
                  </a:schemeClr>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endParaRPr lang="en-US" dirty="0"/>
          </a:p>
          <a:p>
            <a:pPr marL="285750" indent="-285750" algn="l">
              <a:buFont typeface="Wingdings" panose="05000000000000000000" pitchFamily="2" charset="2"/>
              <a:buChar char="§"/>
            </a:pPr>
            <a:r>
              <a:rPr lang="en-US" dirty="0"/>
              <a:t>Descriptive analysis (mean, median., </a:t>
            </a:r>
            <a:r>
              <a:rPr lang="en-US" dirty="0" err="1"/>
              <a:t>etc</a:t>
            </a:r>
            <a:r>
              <a:rPr lang="en-US" dirty="0"/>
              <a:t>)</a:t>
            </a:r>
          </a:p>
          <a:p>
            <a:pPr marL="285750" indent="-285750" algn="l">
              <a:buFont typeface="Wingdings" panose="05000000000000000000" pitchFamily="2" charset="2"/>
              <a:buChar char="§"/>
            </a:pPr>
            <a:r>
              <a:rPr lang="en-US" dirty="0"/>
              <a:t>Regression analyses (linear, logistic, </a:t>
            </a:r>
            <a:r>
              <a:rPr lang="en-US" dirty="0" err="1"/>
              <a:t>ect</a:t>
            </a:r>
            <a:r>
              <a:rPr lang="en-US" dirty="0"/>
              <a:t>)</a:t>
            </a:r>
          </a:p>
          <a:p>
            <a:pPr marL="285750" indent="-285750" algn="l">
              <a:buFont typeface="Wingdings" panose="05000000000000000000" pitchFamily="2" charset="2"/>
              <a:buChar char="§"/>
            </a:pPr>
            <a:r>
              <a:rPr lang="en-US" dirty="0"/>
              <a:t>Time series analysis (ARIMA, </a:t>
            </a:r>
            <a:r>
              <a:rPr lang="en-US" dirty="0" err="1"/>
              <a:t>etc</a:t>
            </a:r>
            <a:r>
              <a:rPr lang="en-US" dirty="0"/>
              <a:t>)</a:t>
            </a:r>
          </a:p>
          <a:p>
            <a:pPr marL="285750" indent="-285750" algn="l">
              <a:buFont typeface="Wingdings" panose="05000000000000000000" pitchFamily="2" charset="2"/>
              <a:buChar char="§"/>
            </a:pPr>
            <a:r>
              <a:rPr lang="en-US" dirty="0"/>
              <a:t>Multivariate analysis (PCA, factor analysis)</a:t>
            </a:r>
          </a:p>
          <a:p>
            <a:pPr marL="285750" indent="-285750" algn="l">
              <a:buFont typeface="Wingdings" panose="05000000000000000000" pitchFamily="2" charset="2"/>
              <a:buChar char="§"/>
            </a:pPr>
            <a:r>
              <a:rPr lang="en-US" dirty="0">
                <a:hlinkClick r:id="rId2"/>
              </a:rPr>
              <a:t>A handbook of statistical analysis in R</a:t>
            </a:r>
            <a:endParaRPr lang="en-US" dirty="0"/>
          </a:p>
        </p:txBody>
      </p:sp>
      <p:sp>
        <p:nvSpPr>
          <p:cNvPr id="8" name="TextBox 7">
            <a:extLst>
              <a:ext uri="{FF2B5EF4-FFF2-40B4-BE49-F238E27FC236}">
                <a16:creationId xmlns:a16="http://schemas.microsoft.com/office/drawing/2014/main" id="{EBBB5179-0B40-9AE5-22CE-E99EBD4AC387}"/>
              </a:ext>
            </a:extLst>
          </p:cNvPr>
          <p:cNvSpPr txBox="1"/>
          <p:nvPr/>
        </p:nvSpPr>
        <p:spPr>
          <a:xfrm>
            <a:off x="6942665" y="1666281"/>
            <a:ext cx="3810000" cy="369332"/>
          </a:xfrm>
          <a:prstGeom prst="rect">
            <a:avLst/>
          </a:prstGeom>
          <a:noFill/>
        </p:spPr>
        <p:txBody>
          <a:bodyPr wrap="square" rtlCol="0">
            <a:spAutoFit/>
          </a:bodyPr>
          <a:lstStyle/>
          <a:p>
            <a:r>
              <a:rPr lang="en-US" dirty="0"/>
              <a:t>Geospatial Data Analysis</a:t>
            </a:r>
          </a:p>
        </p:txBody>
      </p:sp>
      <p:sp>
        <p:nvSpPr>
          <p:cNvPr id="14" name="TextBox 13">
            <a:extLst>
              <a:ext uri="{FF2B5EF4-FFF2-40B4-BE49-F238E27FC236}">
                <a16:creationId xmlns:a16="http://schemas.microsoft.com/office/drawing/2014/main" id="{E595609F-EEA2-A807-0BF2-59572CBE4E12}"/>
              </a:ext>
            </a:extLst>
          </p:cNvPr>
          <p:cNvSpPr txBox="1"/>
          <p:nvPr/>
        </p:nvSpPr>
        <p:spPr>
          <a:xfrm>
            <a:off x="1532467" y="1666281"/>
            <a:ext cx="1921933" cy="369332"/>
          </a:xfrm>
          <a:prstGeom prst="rect">
            <a:avLst/>
          </a:prstGeom>
          <a:noFill/>
        </p:spPr>
        <p:txBody>
          <a:bodyPr wrap="square">
            <a:spAutoFit/>
          </a:bodyPr>
          <a:lstStyle/>
          <a:p>
            <a:r>
              <a:rPr lang="en-US" dirty="0"/>
              <a:t>Statistical Analysis</a:t>
            </a:r>
          </a:p>
        </p:txBody>
      </p:sp>
      <p:sp>
        <p:nvSpPr>
          <p:cNvPr id="15" name="TextBox 14">
            <a:extLst>
              <a:ext uri="{FF2B5EF4-FFF2-40B4-BE49-F238E27FC236}">
                <a16:creationId xmlns:a16="http://schemas.microsoft.com/office/drawing/2014/main" id="{D97BA49B-23EC-8730-9EB6-3A359BEE2E74}"/>
              </a:ext>
            </a:extLst>
          </p:cNvPr>
          <p:cNvSpPr txBox="1"/>
          <p:nvPr/>
        </p:nvSpPr>
        <p:spPr>
          <a:xfrm>
            <a:off x="6832599" y="2563894"/>
            <a:ext cx="3522133" cy="1566222"/>
          </a:xfrm>
          <a:prstGeom prst="rect">
            <a:avLst/>
          </a:prstGeom>
        </p:spPr>
        <p:txBody>
          <a:bodyPr vert="horz" lIns="91440" tIns="45720" rIns="91440" bIns="45720" rtlCol="0" anchor="ctr">
            <a:normAutofit/>
          </a:bodyPr>
          <a:lstStyle>
            <a:defPPr>
              <a:defRPr lang="en-US"/>
            </a:defPPr>
            <a:lvl1pPr indent="0" algn="ctr">
              <a:lnSpc>
                <a:spcPct val="100000"/>
              </a:lnSpc>
              <a:spcBef>
                <a:spcPct val="20000"/>
              </a:spcBef>
              <a:spcAft>
                <a:spcPts val="600"/>
              </a:spcAft>
              <a:buClr>
                <a:schemeClr val="accent1"/>
              </a:buClr>
              <a:buSzPct val="92000"/>
              <a:buFont typeface="Wingdings 2" panose="05020102010507070707" pitchFamily="18" charset="2"/>
              <a:buNone/>
              <a:defRPr>
                <a:solidFill>
                  <a:schemeClr val="tx1">
                    <a:lumMod val="75000"/>
                    <a:lumOff val="25000"/>
                  </a:schemeClr>
                </a:solidFill>
              </a:defRPr>
            </a:lvl1pPr>
            <a:lvl2pPr marL="630000" indent="-306000">
              <a:lnSpc>
                <a:spcPct val="100000"/>
              </a:lnSpc>
              <a:spcBef>
                <a:spcPct val="20000"/>
              </a:spcBef>
              <a:spcAft>
                <a:spcPts val="600"/>
              </a:spcAft>
              <a:buClr>
                <a:schemeClr val="accent1"/>
              </a:buClr>
              <a:buSzPct val="92000"/>
              <a:buFont typeface="Wingdings 2" panose="05020102010507070707" pitchFamily="18" charset="2"/>
              <a:buChar char=""/>
              <a:defRPr sz="1600">
                <a:solidFill>
                  <a:schemeClr val="tx1">
                    <a:lumMod val="75000"/>
                    <a:lumOff val="25000"/>
                  </a:schemeClr>
                </a:solidFill>
              </a:defRPr>
            </a:lvl2pPr>
            <a:lvl3pPr marL="900000" indent="-270000">
              <a:lnSpc>
                <a:spcPct val="100000"/>
              </a:lnSpc>
              <a:spcBef>
                <a:spcPct val="20000"/>
              </a:spcBef>
              <a:spcAft>
                <a:spcPts val="600"/>
              </a:spcAft>
              <a:buClr>
                <a:schemeClr val="accent1"/>
              </a:buClr>
              <a:buSzPct val="92000"/>
              <a:buFont typeface="Wingdings 2" panose="05020102010507070707" pitchFamily="18" charset="2"/>
              <a:buChar char=""/>
              <a:defRPr sz="1400">
                <a:solidFill>
                  <a:schemeClr val="tx1">
                    <a:lumMod val="75000"/>
                    <a:lumOff val="25000"/>
                  </a:schemeClr>
                </a:solidFill>
              </a:defRPr>
            </a:lvl3pPr>
            <a:lvl4pPr marL="1242000" indent="-234000">
              <a:lnSpc>
                <a:spcPct val="100000"/>
              </a:lnSpc>
              <a:spcBef>
                <a:spcPct val="20000"/>
              </a:spcBef>
              <a:spcAft>
                <a:spcPts val="600"/>
              </a:spcAft>
              <a:buClr>
                <a:schemeClr val="accent1"/>
              </a:buClr>
              <a:buSzPct val="92000"/>
              <a:buFont typeface="Wingdings 2" panose="05020102010507070707" pitchFamily="18" charset="2"/>
              <a:buChar char=""/>
              <a:defRPr sz="1200">
                <a:solidFill>
                  <a:schemeClr val="tx1">
                    <a:lumMod val="75000"/>
                    <a:lumOff val="25000"/>
                  </a:schemeClr>
                </a:solidFill>
              </a:defRPr>
            </a:lvl4pPr>
            <a:lvl5pPr marL="1602000" indent="-234000">
              <a:lnSpc>
                <a:spcPct val="100000"/>
              </a:lnSpc>
              <a:spcBef>
                <a:spcPct val="20000"/>
              </a:spcBef>
              <a:spcAft>
                <a:spcPts val="600"/>
              </a:spcAft>
              <a:buClr>
                <a:schemeClr val="accent1"/>
              </a:buClr>
              <a:buSzPct val="92000"/>
              <a:buFont typeface="Wingdings 2" panose="05020102010507070707" pitchFamily="18" charset="2"/>
              <a:buChar char=""/>
              <a:defRPr sz="1200">
                <a:solidFill>
                  <a:schemeClr val="tx1">
                    <a:lumMod val="75000"/>
                    <a:lumOff val="25000"/>
                  </a:schemeClr>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285750" indent="-285750" algn="l">
              <a:buFont typeface="Wingdings" panose="05000000000000000000" pitchFamily="2" charset="2"/>
              <a:buChar char="§"/>
            </a:pPr>
            <a:r>
              <a:rPr lang="en-US" dirty="0"/>
              <a:t>Handle raster and vector data</a:t>
            </a:r>
          </a:p>
          <a:p>
            <a:pPr marL="285750" indent="-285750" algn="l">
              <a:buFont typeface="Wingdings" panose="05000000000000000000" pitchFamily="2" charset="2"/>
              <a:buChar char="§"/>
            </a:pPr>
            <a:r>
              <a:rPr lang="en-US" dirty="0"/>
              <a:t>Analyze spatial data with sf, </a:t>
            </a:r>
            <a:r>
              <a:rPr lang="en-US" dirty="0" err="1"/>
              <a:t>sp</a:t>
            </a:r>
            <a:r>
              <a:rPr lang="en-US" dirty="0"/>
              <a:t> or raster</a:t>
            </a:r>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2712390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749D38E-F261-1D05-9EEB-24F06A6BECBE}"/>
              </a:ext>
            </a:extLst>
          </p:cNvPr>
          <p:cNvSpPr>
            <a:spLocks noGrp="1"/>
          </p:cNvSpPr>
          <p:nvPr>
            <p:ph type="sldNum" sz="quarter" idx="4"/>
          </p:nvPr>
        </p:nvSpPr>
        <p:spPr/>
        <p:txBody>
          <a:bodyPr/>
          <a:lstStyle/>
          <a:p>
            <a:fld id="{9257DAD1-48AB-8A4C-A054-135C0212BAAD}" type="slidenum">
              <a:rPr lang="en-US" smtClean="0"/>
              <a:pPr/>
              <a:t>3</a:t>
            </a:fld>
            <a:endParaRPr lang="en-US" dirty="0"/>
          </a:p>
        </p:txBody>
      </p:sp>
      <p:grpSp>
        <p:nvGrpSpPr>
          <p:cNvPr id="3" name="Group 2"/>
          <p:cNvGrpSpPr/>
          <p:nvPr/>
        </p:nvGrpSpPr>
        <p:grpSpPr>
          <a:xfrm>
            <a:off x="43610" y="1392837"/>
            <a:ext cx="4511759" cy="4487827"/>
            <a:chOff x="1083112" y="1003039"/>
            <a:chExt cx="3383819" cy="3365870"/>
          </a:xfrm>
        </p:grpSpPr>
        <p:pic>
          <p:nvPicPr>
            <p:cNvPr id="83" name="Picture 82" descr="A cartoon snake with a speech bubble&#10;&#10;Description automatically generated">
              <a:extLst>
                <a:ext uri="{FF2B5EF4-FFF2-40B4-BE49-F238E27FC236}">
                  <a16:creationId xmlns:a16="http://schemas.microsoft.com/office/drawing/2014/main" id="{15F5CEDD-5096-5EA5-9F90-304E986A975A}"/>
                </a:ext>
              </a:extLst>
            </p:cNvPr>
            <p:cNvPicPr>
              <a:picLocks noChangeAspect="1"/>
            </p:cNvPicPr>
            <p:nvPr/>
          </p:nvPicPr>
          <p:blipFill>
            <a:blip r:embed="rId2"/>
            <a:stretch>
              <a:fillRect/>
            </a:stretch>
          </p:blipFill>
          <p:spPr>
            <a:xfrm>
              <a:off x="1708465" y="1615860"/>
              <a:ext cx="1780093" cy="1244961"/>
            </a:xfrm>
            <a:prstGeom prst="rect">
              <a:avLst/>
            </a:prstGeom>
          </p:spPr>
        </p:pic>
        <p:sp>
          <p:nvSpPr>
            <p:cNvPr id="225" name="TextBox 224">
              <a:extLst>
                <a:ext uri="{FF2B5EF4-FFF2-40B4-BE49-F238E27FC236}">
                  <a16:creationId xmlns:a16="http://schemas.microsoft.com/office/drawing/2014/main" id="{CCD09171-EE3F-331B-B7A6-3ABCFF5A58ED}"/>
                </a:ext>
              </a:extLst>
            </p:cNvPr>
            <p:cNvSpPr txBox="1"/>
            <p:nvPr/>
          </p:nvSpPr>
          <p:spPr>
            <a:xfrm>
              <a:off x="1398386" y="3006998"/>
              <a:ext cx="2599334" cy="13619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189" indent="-457189">
                <a:buAutoNum type="arabicPeriod"/>
              </a:pPr>
              <a:r>
                <a:rPr lang="en-US" sz="1600" b="1" dirty="0">
                  <a:ea typeface="Calibri"/>
                  <a:cs typeface="Calibri"/>
                </a:rPr>
                <a:t>Manipulating Spatial Data</a:t>
              </a:r>
            </a:p>
            <a:p>
              <a:pPr marL="457189" indent="-457189">
                <a:buFontTx/>
                <a:buAutoNum type="arabicPeriod"/>
              </a:pPr>
              <a:r>
                <a:rPr lang="en-US" sz="1600" b="1" dirty="0">
                  <a:ea typeface="Calibri"/>
                  <a:cs typeface="Calibri"/>
                </a:rPr>
                <a:t>Web Mapping</a:t>
              </a:r>
            </a:p>
            <a:p>
              <a:pPr marL="457189" indent="-457189">
                <a:buFontTx/>
                <a:buAutoNum type="arabicPeriod"/>
              </a:pPr>
              <a:r>
                <a:rPr lang="en-US" sz="1600" b="1" dirty="0">
                  <a:ea typeface="Calibri"/>
                  <a:cs typeface="Calibri"/>
                </a:rPr>
                <a:t>Processing Raster</a:t>
              </a:r>
            </a:p>
            <a:p>
              <a:pPr marL="457189" indent="-457189">
                <a:buFontTx/>
                <a:buAutoNum type="arabicPeriod"/>
              </a:pPr>
              <a:r>
                <a:rPr lang="en-US" sz="1600" b="1" dirty="0">
                  <a:ea typeface="Calibri"/>
                  <a:cs typeface="Calibri"/>
                </a:rPr>
                <a:t>Data Analysis</a:t>
              </a:r>
            </a:p>
            <a:p>
              <a:pPr marL="457189" indent="-457189">
                <a:buFontTx/>
                <a:buAutoNum type="arabicPeriod"/>
              </a:pPr>
              <a:r>
                <a:rPr lang="en-US" sz="1600" b="1" dirty="0">
                  <a:ea typeface="Calibri"/>
                  <a:cs typeface="Calibri"/>
                </a:rPr>
                <a:t>Creating Custom Tool</a:t>
              </a:r>
            </a:p>
            <a:p>
              <a:pPr marL="457189" indent="-457189">
                <a:buFontTx/>
                <a:buAutoNum type="arabicPeriod"/>
              </a:pPr>
              <a:r>
                <a:rPr lang="en-US" sz="1600" b="1" dirty="0">
                  <a:ea typeface="Calibri"/>
                  <a:cs typeface="Calibri"/>
                </a:rPr>
                <a:t>Data Visualization</a:t>
              </a:r>
            </a:p>
            <a:p>
              <a:pPr marL="457189" indent="-457189">
                <a:buAutoNum type="arabicPeriod"/>
              </a:pPr>
              <a:r>
                <a:rPr lang="en-US" sz="1600" b="1" dirty="0">
                  <a:ea typeface="Calibri"/>
                  <a:cs typeface="Calibri"/>
                </a:rPr>
                <a:t>…</a:t>
              </a:r>
            </a:p>
          </p:txBody>
        </p:sp>
        <p:sp>
          <p:nvSpPr>
            <p:cNvPr id="6" name="TextBox 5"/>
            <p:cNvSpPr txBox="1"/>
            <p:nvPr/>
          </p:nvSpPr>
          <p:spPr>
            <a:xfrm>
              <a:off x="1083112" y="1003039"/>
              <a:ext cx="3383819" cy="346249"/>
            </a:xfrm>
            <a:prstGeom prst="rect">
              <a:avLst/>
            </a:prstGeom>
            <a:noFill/>
          </p:spPr>
          <p:txBody>
            <a:bodyPr wrap="square" rtlCol="0">
              <a:spAutoFit/>
            </a:bodyPr>
            <a:lstStyle/>
            <a:p>
              <a:pPr indent="-285744" algn="ctr">
                <a:buFont typeface="Arial" panose="020B0604020202020204" pitchFamily="34" charset="0"/>
                <a:buChar char="•"/>
              </a:pPr>
              <a:r>
                <a:rPr lang="en-US" sz="2400" b="1" dirty="0">
                  <a:solidFill>
                    <a:srgbClr val="C00000"/>
                  </a:solidFill>
                  <a:ea typeface="Calibri"/>
                  <a:cs typeface="Calibri"/>
                </a:rPr>
                <a:t>Python Programming</a:t>
              </a:r>
            </a:p>
          </p:txBody>
        </p:sp>
      </p:grpSp>
      <p:grpSp>
        <p:nvGrpSpPr>
          <p:cNvPr id="10" name="Group 9"/>
          <p:cNvGrpSpPr/>
          <p:nvPr/>
        </p:nvGrpSpPr>
        <p:grpSpPr>
          <a:xfrm>
            <a:off x="8208835" y="1401311"/>
            <a:ext cx="3939556" cy="4227385"/>
            <a:chOff x="5240120" y="1070263"/>
            <a:chExt cx="2634872" cy="3005442"/>
          </a:xfrm>
        </p:grpSpPr>
        <p:sp>
          <p:nvSpPr>
            <p:cNvPr id="7" name="TextBox 6"/>
            <p:cNvSpPr txBox="1"/>
            <p:nvPr/>
          </p:nvSpPr>
          <p:spPr>
            <a:xfrm>
              <a:off x="5240120" y="1070263"/>
              <a:ext cx="2634872" cy="328219"/>
            </a:xfrm>
            <a:prstGeom prst="rect">
              <a:avLst/>
            </a:prstGeom>
            <a:noFill/>
          </p:spPr>
          <p:txBody>
            <a:bodyPr wrap="square" rtlCol="0">
              <a:spAutoFit/>
            </a:bodyPr>
            <a:lstStyle/>
            <a:p>
              <a:pPr marL="285744" indent="-285744" algn="ctr">
                <a:buFont typeface="Arial" panose="020B0604020202020204" pitchFamily="34" charset="0"/>
                <a:buChar char="•"/>
              </a:pPr>
              <a:r>
                <a:rPr lang="en-US" sz="2400" b="1" dirty="0">
                  <a:solidFill>
                    <a:srgbClr val="C00000"/>
                  </a:solidFill>
                  <a:ea typeface="Calibri"/>
                  <a:cs typeface="Calibri"/>
                </a:rPr>
                <a:t>Intermediate Statistics</a:t>
              </a:r>
            </a:p>
          </p:txBody>
        </p:sp>
        <p:sp>
          <p:nvSpPr>
            <p:cNvPr id="9" name="TextBox 8"/>
            <p:cNvSpPr txBox="1"/>
            <p:nvPr/>
          </p:nvSpPr>
          <p:spPr>
            <a:xfrm>
              <a:off x="5663359" y="2959762"/>
              <a:ext cx="1981132" cy="1115943"/>
            </a:xfrm>
            <a:prstGeom prst="rect">
              <a:avLst/>
            </a:prstGeom>
            <a:noFill/>
          </p:spPr>
          <p:txBody>
            <a:bodyPr wrap="square" rtlCol="0">
              <a:spAutoFit/>
            </a:bodyPr>
            <a:lstStyle/>
            <a:p>
              <a:pPr marL="342891" indent="-342891">
                <a:buAutoNum type="arabicPeriod"/>
              </a:pPr>
              <a:r>
                <a:rPr lang="en-US" sz="1600" b="1" dirty="0">
                  <a:ea typeface="Calibri"/>
                  <a:cs typeface="Calibri"/>
                </a:rPr>
                <a:t>Bivariate regression</a:t>
              </a:r>
            </a:p>
            <a:p>
              <a:pPr marL="342891" indent="-342891">
                <a:buAutoNum type="arabicPeriod"/>
              </a:pPr>
              <a:r>
                <a:rPr lang="en-US" sz="1600" b="1" dirty="0">
                  <a:ea typeface="Calibri"/>
                  <a:cs typeface="Calibri"/>
                </a:rPr>
                <a:t>Logistics regression</a:t>
              </a:r>
            </a:p>
            <a:p>
              <a:pPr marL="342891" indent="-342891">
                <a:buAutoNum type="arabicPeriod"/>
              </a:pPr>
              <a:r>
                <a:rPr lang="en-US" sz="1600" b="1" dirty="0">
                  <a:ea typeface="Calibri"/>
                  <a:cs typeface="Calibri"/>
                </a:rPr>
                <a:t>PCA </a:t>
              </a:r>
            </a:p>
            <a:p>
              <a:pPr marL="342891" indent="-342891">
                <a:buAutoNum type="arabicPeriod"/>
              </a:pPr>
              <a:r>
                <a:rPr lang="en-US" sz="1600" b="1" dirty="0">
                  <a:ea typeface="Calibri"/>
                  <a:cs typeface="Calibri"/>
                </a:rPr>
                <a:t>GWR</a:t>
              </a:r>
            </a:p>
            <a:p>
              <a:pPr marL="342891" indent="-342891">
                <a:buAutoNum type="arabicPeriod"/>
              </a:pPr>
              <a:r>
                <a:rPr lang="en-US" sz="1600" b="1" dirty="0">
                  <a:ea typeface="Calibri"/>
                  <a:cs typeface="Calibri"/>
                </a:rPr>
                <a:t>Spatial Autocorrelation</a:t>
              </a:r>
            </a:p>
            <a:p>
              <a:pPr marL="342891" indent="-342891">
                <a:buAutoNum type="arabicPeriod"/>
              </a:pPr>
              <a:r>
                <a:rPr lang="en-US" sz="1600" b="1" dirty="0">
                  <a:ea typeface="Calibri"/>
                  <a:cs typeface="Calibri"/>
                </a:rPr>
                <a:t>…</a:t>
              </a:r>
            </a:p>
          </p:txBody>
        </p:sp>
      </p:grpSp>
      <p:grpSp>
        <p:nvGrpSpPr>
          <p:cNvPr id="18" name="Group 17">
            <a:extLst>
              <a:ext uri="{FF2B5EF4-FFF2-40B4-BE49-F238E27FC236}">
                <a16:creationId xmlns:a16="http://schemas.microsoft.com/office/drawing/2014/main" id="{B0281C90-6135-3336-D57C-FB2A58B31548}"/>
              </a:ext>
            </a:extLst>
          </p:cNvPr>
          <p:cNvGrpSpPr/>
          <p:nvPr/>
        </p:nvGrpSpPr>
        <p:grpSpPr>
          <a:xfrm>
            <a:off x="9309530" y="2125897"/>
            <a:ext cx="1867473" cy="1641841"/>
            <a:chOff x="4695395" y="1409700"/>
            <a:chExt cx="1735299" cy="1723243"/>
          </a:xfrm>
        </p:grpSpPr>
        <p:pic>
          <p:nvPicPr>
            <p:cNvPr id="11" name="Graphic 10" descr="Statistics with solid fill">
              <a:extLst>
                <a:ext uri="{FF2B5EF4-FFF2-40B4-BE49-F238E27FC236}">
                  <a16:creationId xmlns:a16="http://schemas.microsoft.com/office/drawing/2014/main" id="{E7D4427E-98E7-14C0-1E5C-5344540BB2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6294" y="2218543"/>
              <a:ext cx="914400" cy="914400"/>
            </a:xfrm>
            <a:prstGeom prst="rect">
              <a:avLst/>
            </a:prstGeom>
          </p:spPr>
        </p:pic>
        <p:pic>
          <p:nvPicPr>
            <p:cNvPr id="13" name="Graphic 12" descr="Bar chart with solid fill">
              <a:extLst>
                <a:ext uri="{FF2B5EF4-FFF2-40B4-BE49-F238E27FC236}">
                  <a16:creationId xmlns:a16="http://schemas.microsoft.com/office/drawing/2014/main" id="{1DC0D482-809A-59EF-0102-E7949B9F38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22457" y="2218543"/>
              <a:ext cx="914400" cy="914400"/>
            </a:xfrm>
            <a:prstGeom prst="rect">
              <a:avLst/>
            </a:prstGeom>
          </p:spPr>
        </p:pic>
        <p:pic>
          <p:nvPicPr>
            <p:cNvPr id="15" name="Graphic 14" descr="Normal Distribution with solid fill">
              <a:extLst>
                <a:ext uri="{FF2B5EF4-FFF2-40B4-BE49-F238E27FC236}">
                  <a16:creationId xmlns:a16="http://schemas.microsoft.com/office/drawing/2014/main" id="{486717D2-11FF-1826-9DA6-A00173889F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16294" y="1409700"/>
              <a:ext cx="914400" cy="914400"/>
            </a:xfrm>
            <a:prstGeom prst="rect">
              <a:avLst/>
            </a:prstGeom>
          </p:spPr>
        </p:pic>
        <p:pic>
          <p:nvPicPr>
            <p:cNvPr id="17" name="Graphic 16" descr="Pie chart with solid fill">
              <a:extLst>
                <a:ext uri="{FF2B5EF4-FFF2-40B4-BE49-F238E27FC236}">
                  <a16:creationId xmlns:a16="http://schemas.microsoft.com/office/drawing/2014/main" id="{C9E58EB2-93FA-0BD8-A274-B216CD22CB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95395" y="1437636"/>
              <a:ext cx="914400" cy="914400"/>
            </a:xfrm>
            <a:prstGeom prst="rect">
              <a:avLst/>
            </a:prstGeom>
          </p:spPr>
        </p:pic>
      </p:grpSp>
      <p:grpSp>
        <p:nvGrpSpPr>
          <p:cNvPr id="20" name="Group 19">
            <a:extLst>
              <a:ext uri="{FF2B5EF4-FFF2-40B4-BE49-F238E27FC236}">
                <a16:creationId xmlns:a16="http://schemas.microsoft.com/office/drawing/2014/main" id="{20CADFC4-6EFB-51AE-9409-E5DF80EE1F0B}"/>
              </a:ext>
            </a:extLst>
          </p:cNvPr>
          <p:cNvGrpSpPr/>
          <p:nvPr/>
        </p:nvGrpSpPr>
        <p:grpSpPr>
          <a:xfrm>
            <a:off x="4210414" y="1392837"/>
            <a:ext cx="3998421" cy="4482083"/>
            <a:chOff x="5240120" y="1070263"/>
            <a:chExt cx="2634872" cy="3186519"/>
          </a:xfrm>
        </p:grpSpPr>
        <p:sp>
          <p:nvSpPr>
            <p:cNvPr id="21" name="TextBox 20">
              <a:extLst>
                <a:ext uri="{FF2B5EF4-FFF2-40B4-BE49-F238E27FC236}">
                  <a16:creationId xmlns:a16="http://schemas.microsoft.com/office/drawing/2014/main" id="{112A0251-77C9-5D38-65CC-534C81A27351}"/>
                </a:ext>
              </a:extLst>
            </p:cNvPr>
            <p:cNvSpPr txBox="1"/>
            <p:nvPr/>
          </p:nvSpPr>
          <p:spPr>
            <a:xfrm>
              <a:off x="5240120" y="1070263"/>
              <a:ext cx="2634872" cy="328219"/>
            </a:xfrm>
            <a:prstGeom prst="rect">
              <a:avLst/>
            </a:prstGeom>
            <a:noFill/>
          </p:spPr>
          <p:txBody>
            <a:bodyPr wrap="square" rtlCol="0">
              <a:spAutoFit/>
            </a:bodyPr>
            <a:lstStyle/>
            <a:p>
              <a:pPr marL="285744" indent="-285744" algn="ctr">
                <a:buFont typeface="Arial" panose="020B0604020202020204" pitchFamily="34" charset="0"/>
                <a:buChar char="•"/>
              </a:pPr>
              <a:r>
                <a:rPr lang="en-US" sz="2400" b="1" dirty="0">
                  <a:solidFill>
                    <a:srgbClr val="C00000"/>
                  </a:solidFill>
                  <a:ea typeface="Calibri"/>
                  <a:cs typeface="Calibri"/>
                </a:rPr>
                <a:t>Spatial Database</a:t>
              </a:r>
            </a:p>
          </p:txBody>
        </p:sp>
        <p:sp>
          <p:nvSpPr>
            <p:cNvPr id="22" name="TextBox 21">
              <a:extLst>
                <a:ext uri="{FF2B5EF4-FFF2-40B4-BE49-F238E27FC236}">
                  <a16:creationId xmlns:a16="http://schemas.microsoft.com/office/drawing/2014/main" id="{A0E50A53-8D43-B1F6-0CBF-AD1053DCD3D7}"/>
                </a:ext>
              </a:extLst>
            </p:cNvPr>
            <p:cNvSpPr txBox="1"/>
            <p:nvPr/>
          </p:nvSpPr>
          <p:spPr>
            <a:xfrm>
              <a:off x="5591120" y="2965788"/>
              <a:ext cx="2283872" cy="1290994"/>
            </a:xfrm>
            <a:prstGeom prst="rect">
              <a:avLst/>
            </a:prstGeom>
            <a:noFill/>
          </p:spPr>
          <p:txBody>
            <a:bodyPr wrap="square" rtlCol="0">
              <a:spAutoFit/>
            </a:bodyPr>
            <a:lstStyle/>
            <a:p>
              <a:pPr marL="342891" indent="-342891">
                <a:buAutoNum type="arabicPeriod"/>
              </a:pPr>
              <a:r>
                <a:rPr lang="en-US" sz="1600" b="1" dirty="0">
                  <a:ea typeface="Calibri"/>
                  <a:cs typeface="Calibri"/>
                </a:rPr>
                <a:t>G</a:t>
              </a:r>
              <a:r>
                <a:rPr lang="en-US" altLang="zh-CN" sz="1600" b="1" dirty="0">
                  <a:ea typeface="Calibri"/>
                  <a:cs typeface="Calibri"/>
                </a:rPr>
                <a:t>eodatabase</a:t>
              </a:r>
              <a:endParaRPr lang="en-US" sz="1600" b="1" dirty="0">
                <a:ea typeface="Calibri"/>
                <a:cs typeface="Calibri"/>
              </a:endParaRPr>
            </a:p>
            <a:p>
              <a:pPr marL="342891" indent="-342891">
                <a:buAutoNum type="arabicPeriod"/>
              </a:pPr>
              <a:r>
                <a:rPr lang="en-US" sz="1600" b="1" dirty="0">
                  <a:ea typeface="Calibri"/>
                  <a:cs typeface="Calibri"/>
                </a:rPr>
                <a:t>SQL</a:t>
              </a:r>
            </a:p>
            <a:p>
              <a:pPr marL="342891" indent="-342891">
                <a:buAutoNum type="arabicPeriod"/>
              </a:pPr>
              <a:r>
                <a:rPr lang="en-US" sz="1600" b="1" dirty="0">
                  <a:ea typeface="Calibri"/>
                  <a:cs typeface="Calibri"/>
                </a:rPr>
                <a:t>Proximity Analysis</a:t>
              </a:r>
            </a:p>
            <a:p>
              <a:pPr marL="342891" indent="-342891">
                <a:buAutoNum type="arabicPeriod"/>
              </a:pPr>
              <a:r>
                <a:rPr lang="en-US" sz="1600" b="1" dirty="0">
                  <a:ea typeface="Calibri"/>
                  <a:cs typeface="Calibri"/>
                </a:rPr>
                <a:t>Geometry processing</a:t>
              </a:r>
            </a:p>
            <a:p>
              <a:pPr marL="342891" indent="-342891">
                <a:buAutoNum type="arabicPeriod"/>
              </a:pPr>
              <a:r>
                <a:rPr lang="en-US" sz="1600" b="1" dirty="0">
                  <a:ea typeface="Calibri"/>
                  <a:cs typeface="Calibri"/>
                </a:rPr>
                <a:t>Raster processing</a:t>
              </a:r>
            </a:p>
            <a:p>
              <a:pPr marL="342891" indent="-342891">
                <a:buAutoNum type="arabicPeriod"/>
              </a:pPr>
              <a:r>
                <a:rPr lang="en-US" sz="1600" b="1" dirty="0" err="1">
                  <a:ea typeface="Calibri"/>
                  <a:cs typeface="Calibri"/>
                </a:rPr>
                <a:t>PostSQL</a:t>
              </a:r>
              <a:r>
                <a:rPr lang="en-US" sz="1600" b="1" dirty="0">
                  <a:ea typeface="Calibri"/>
                  <a:cs typeface="Calibri"/>
                </a:rPr>
                <a:t> with python</a:t>
              </a:r>
            </a:p>
            <a:p>
              <a:pPr marL="342891" indent="-342891">
                <a:buAutoNum type="arabicPeriod"/>
              </a:pPr>
              <a:r>
                <a:rPr lang="en-US" sz="1600" b="1" dirty="0">
                  <a:ea typeface="Calibri"/>
                  <a:cs typeface="Calibri"/>
                </a:rPr>
                <a:t>…</a:t>
              </a:r>
            </a:p>
          </p:txBody>
        </p:sp>
      </p:grpSp>
      <p:pic>
        <p:nvPicPr>
          <p:cNvPr id="24" name="Picture 23">
            <a:extLst>
              <a:ext uri="{FF2B5EF4-FFF2-40B4-BE49-F238E27FC236}">
                <a16:creationId xmlns:a16="http://schemas.microsoft.com/office/drawing/2014/main" id="{9E781D56-7FF7-2BB8-8E3D-D7FFACBCD3BA}"/>
              </a:ext>
            </a:extLst>
          </p:cNvPr>
          <p:cNvPicPr>
            <a:picLocks noChangeAspect="1"/>
          </p:cNvPicPr>
          <p:nvPr/>
        </p:nvPicPr>
        <p:blipFill>
          <a:blip r:embed="rId11"/>
          <a:stretch>
            <a:fillRect/>
          </a:stretch>
        </p:blipFill>
        <p:spPr>
          <a:xfrm>
            <a:off x="5369761" y="2010764"/>
            <a:ext cx="1850000" cy="1881453"/>
          </a:xfrm>
          <a:prstGeom prst="rect">
            <a:avLst/>
          </a:prstGeom>
        </p:spPr>
      </p:pic>
    </p:spTree>
    <p:extLst>
      <p:ext uri="{BB962C8B-B14F-4D97-AF65-F5344CB8AC3E}">
        <p14:creationId xmlns:p14="http://schemas.microsoft.com/office/powerpoint/2010/main" val="3443984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5C2BE-4B03-D4E6-DFE7-810B47CD22B5}"/>
              </a:ext>
            </a:extLst>
          </p:cNvPr>
          <p:cNvSpPr>
            <a:spLocks noGrp="1"/>
          </p:cNvSpPr>
          <p:nvPr>
            <p:ph type="title"/>
          </p:nvPr>
        </p:nvSpPr>
        <p:spPr>
          <a:xfrm>
            <a:off x="581192" y="702156"/>
            <a:ext cx="11029616" cy="542444"/>
          </a:xfrm>
        </p:spPr>
        <p:txBody>
          <a:bodyPr/>
          <a:lstStyle/>
          <a:p>
            <a:r>
              <a:rPr lang="en-US" dirty="0"/>
              <a:t>R - Introduction</a:t>
            </a:r>
          </a:p>
        </p:txBody>
      </p:sp>
      <p:sp>
        <p:nvSpPr>
          <p:cNvPr id="4" name="Content Placeholder 3">
            <a:extLst>
              <a:ext uri="{FF2B5EF4-FFF2-40B4-BE49-F238E27FC236}">
                <a16:creationId xmlns:a16="http://schemas.microsoft.com/office/drawing/2014/main" id="{618C42D4-80EE-B95F-F8EC-712863166656}"/>
              </a:ext>
            </a:extLst>
          </p:cNvPr>
          <p:cNvSpPr txBox="1">
            <a:spLocks noGrp="1"/>
          </p:cNvSpPr>
          <p:nvPr>
            <p:ph idx="1"/>
          </p:nvPr>
        </p:nvSpPr>
        <p:spPr>
          <a:xfrm>
            <a:off x="1537925" y="1474868"/>
            <a:ext cx="8105775" cy="2416046"/>
          </a:xfrm>
          <a:prstGeom prst="rect">
            <a:avLst/>
          </a:prstGeom>
        </p:spPr>
        <p:txBody>
          <a:bodyPr vert="horz" lIns="91440" tIns="45720" rIns="91440" bIns="45720" rtlCol="0" anchor="ctr">
            <a:normAutofit lnSpcReduction="10000"/>
          </a:bodyPr>
          <a:lstStyle/>
          <a:p>
            <a:pPr marL="0" indent="0" algn="ctr">
              <a:buNone/>
            </a:pPr>
            <a:r>
              <a:rPr lang="en-US" sz="2400" dirty="0"/>
              <a:t>Machine Learning</a:t>
            </a:r>
          </a:p>
          <a:p>
            <a:pPr marL="0" indent="0" algn="ctr">
              <a:buNone/>
            </a:pPr>
            <a:endParaRPr lang="en-US" dirty="0"/>
          </a:p>
          <a:p>
            <a:pPr>
              <a:buFont typeface="Wingdings" panose="05000000000000000000" pitchFamily="2" charset="2"/>
              <a:buChar char="§"/>
            </a:pPr>
            <a:r>
              <a:rPr lang="en-US" dirty="0"/>
              <a:t>Implement supervised learning (classification, regression).</a:t>
            </a:r>
          </a:p>
          <a:p>
            <a:pPr>
              <a:buFont typeface="Wingdings" panose="05000000000000000000" pitchFamily="2" charset="2"/>
              <a:buChar char="§"/>
            </a:pPr>
            <a:r>
              <a:rPr lang="en-US" dirty="0"/>
              <a:t>Apply unsupervised learning (clustering, dimensionality reduction).</a:t>
            </a:r>
          </a:p>
          <a:p>
            <a:pPr>
              <a:buFont typeface="Wingdings" panose="05000000000000000000" pitchFamily="2" charset="2"/>
              <a:buChar char="§"/>
            </a:pPr>
            <a:r>
              <a:rPr lang="en-US" dirty="0"/>
              <a:t>Perform deep learning with packages like </a:t>
            </a:r>
            <a:r>
              <a:rPr lang="en-US" dirty="0" err="1"/>
              <a:t>keras</a:t>
            </a:r>
            <a:r>
              <a:rPr lang="en-US" dirty="0"/>
              <a:t> or torch.</a:t>
            </a:r>
          </a:p>
          <a:p>
            <a:pPr>
              <a:buFont typeface="Wingdings" panose="05000000000000000000" pitchFamily="2" charset="2"/>
              <a:buChar char="§"/>
            </a:pPr>
            <a:r>
              <a:rPr lang="en-US" dirty="0"/>
              <a:t>Evaluate models using cross-validation and other metrics.</a:t>
            </a:r>
          </a:p>
        </p:txBody>
      </p:sp>
    </p:spTree>
    <p:extLst>
      <p:ext uri="{BB962C8B-B14F-4D97-AF65-F5344CB8AC3E}">
        <p14:creationId xmlns:p14="http://schemas.microsoft.com/office/powerpoint/2010/main" val="478509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1A827-5F7B-1C9B-DFDA-1A7B41DDD160}"/>
            </a:ext>
          </a:extLst>
        </p:cNvPr>
        <p:cNvGrpSpPr/>
        <p:nvPr/>
      </p:nvGrpSpPr>
      <p:grpSpPr>
        <a:xfrm>
          <a:off x="0" y="0"/>
          <a:ext cx="0" cy="0"/>
          <a:chOff x="0" y="0"/>
          <a:chExt cx="0" cy="0"/>
        </a:xfrm>
      </p:grpSpPr>
      <p:pic>
        <p:nvPicPr>
          <p:cNvPr id="4" name="Picture 3" descr="A colorful background with waves&#10;&#10;Description automatically generated with medium confidence">
            <a:extLst>
              <a:ext uri="{FF2B5EF4-FFF2-40B4-BE49-F238E27FC236}">
                <a16:creationId xmlns:a16="http://schemas.microsoft.com/office/drawing/2014/main" id="{80B863BA-C9D0-A0B2-5422-A717FE65BEA4}"/>
              </a:ext>
            </a:extLst>
          </p:cNvPr>
          <p:cNvPicPr>
            <a:picLocks noChangeAspect="1"/>
          </p:cNvPicPr>
          <p:nvPr/>
        </p:nvPicPr>
        <p:blipFill>
          <a:blip r:embed="rId2"/>
          <a:srcRect r="11111"/>
          <a:stretch/>
        </p:blipFill>
        <p:spPr>
          <a:xfrm>
            <a:off x="20" y="12"/>
            <a:ext cx="12191980" cy="6857988"/>
          </a:xfrm>
          <a:prstGeom prst="rect">
            <a:avLst/>
          </a:prstGeom>
        </p:spPr>
      </p:pic>
      <p:sp>
        <p:nvSpPr>
          <p:cNvPr id="2" name="Title 1">
            <a:extLst>
              <a:ext uri="{FF2B5EF4-FFF2-40B4-BE49-F238E27FC236}">
                <a16:creationId xmlns:a16="http://schemas.microsoft.com/office/drawing/2014/main" id="{525F13AC-84C1-CB46-6321-DCE6853170D0}"/>
              </a:ext>
            </a:extLst>
          </p:cNvPr>
          <p:cNvSpPr>
            <a:spLocks noGrp="1"/>
          </p:cNvSpPr>
          <p:nvPr>
            <p:ph type="ctrTitle"/>
          </p:nvPr>
        </p:nvSpPr>
        <p:spPr>
          <a:xfrm>
            <a:off x="837126" y="1693546"/>
            <a:ext cx="4320227" cy="2009774"/>
          </a:xfrm>
        </p:spPr>
        <p:txBody>
          <a:bodyPr>
            <a:normAutofit/>
          </a:bodyPr>
          <a:lstStyle/>
          <a:p>
            <a:r>
              <a:rPr lang="en-US" sz="4000" dirty="0">
                <a:solidFill>
                  <a:srgbClr val="FFFFFF"/>
                </a:solidFill>
              </a:rPr>
              <a:t>WEEK 01 </a:t>
            </a:r>
            <a:br>
              <a:rPr lang="en-US" sz="4000" dirty="0">
                <a:solidFill>
                  <a:srgbClr val="FFFFFF"/>
                </a:solidFill>
              </a:rPr>
            </a:br>
            <a:br>
              <a:rPr lang="en-US" sz="4000" dirty="0">
                <a:solidFill>
                  <a:srgbClr val="FFFFFF"/>
                </a:solidFill>
              </a:rPr>
            </a:br>
            <a:r>
              <a:rPr lang="en-US" sz="4000" dirty="0">
                <a:solidFill>
                  <a:srgbClr val="FFFFFF"/>
                </a:solidFill>
              </a:rPr>
              <a:t>lab session</a:t>
            </a:r>
          </a:p>
        </p:txBody>
      </p:sp>
      <p:sp>
        <p:nvSpPr>
          <p:cNvPr id="5" name="TextBox 4">
            <a:extLst>
              <a:ext uri="{FF2B5EF4-FFF2-40B4-BE49-F238E27FC236}">
                <a16:creationId xmlns:a16="http://schemas.microsoft.com/office/drawing/2014/main" id="{9211D3B9-9728-4880-CDAB-01882AFA691F}"/>
              </a:ext>
            </a:extLst>
          </p:cNvPr>
          <p:cNvSpPr txBox="1"/>
          <p:nvPr/>
        </p:nvSpPr>
        <p:spPr>
          <a:xfrm>
            <a:off x="837126" y="4289196"/>
            <a:ext cx="3912124" cy="3046988"/>
          </a:xfrm>
          <a:prstGeom prst="rect">
            <a:avLst/>
          </a:prstGeom>
          <a:noFill/>
        </p:spPr>
        <p:txBody>
          <a:bodyPr wrap="square" rtlCol="0">
            <a:spAutoFit/>
          </a:bodyPr>
          <a:lstStyle/>
          <a:p>
            <a:r>
              <a:rPr lang="en-US" sz="3200" dirty="0">
                <a:solidFill>
                  <a:srgbClr val="FFFFFF">
                    <a:alpha val="75000"/>
                  </a:srgbClr>
                </a:solidFill>
              </a:rPr>
              <a:t>Instructor: Yanan Wu</a:t>
            </a:r>
          </a:p>
          <a:p>
            <a:r>
              <a:rPr lang="en-US" sz="3200" dirty="0">
                <a:solidFill>
                  <a:srgbClr val="FFFFFF">
                    <a:alpha val="75000"/>
                  </a:srgbClr>
                </a:solidFill>
              </a:rPr>
              <a:t>TA: Khadija Nisar</a:t>
            </a:r>
          </a:p>
          <a:p>
            <a:r>
              <a:rPr lang="en-US" sz="3200" dirty="0">
                <a:solidFill>
                  <a:srgbClr val="FFFFFF">
                    <a:alpha val="75000"/>
                  </a:srgbClr>
                </a:solidFill>
              </a:rPr>
              <a:t> </a:t>
            </a:r>
          </a:p>
          <a:p>
            <a:r>
              <a:rPr lang="en-US" sz="3200" dirty="0">
                <a:solidFill>
                  <a:srgbClr val="FFFFFF">
                    <a:alpha val="75000"/>
                  </a:srgbClr>
                </a:solidFill>
              </a:rPr>
              <a:t>Spring 2025</a:t>
            </a:r>
          </a:p>
          <a:p>
            <a:endParaRPr lang="en-US" sz="3200" dirty="0">
              <a:solidFill>
                <a:srgbClr val="FFFFFF">
                  <a:alpha val="75000"/>
                </a:srgbClr>
              </a:solidFill>
            </a:endParaRPr>
          </a:p>
          <a:p>
            <a:endParaRPr lang="en-US" sz="3200" dirty="0"/>
          </a:p>
        </p:txBody>
      </p:sp>
    </p:spTree>
    <p:extLst>
      <p:ext uri="{BB962C8B-B14F-4D97-AF65-F5344CB8AC3E}">
        <p14:creationId xmlns:p14="http://schemas.microsoft.com/office/powerpoint/2010/main" val="121643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522736-1C8F-D258-ECC8-5331837B4268}"/>
              </a:ext>
            </a:extLst>
          </p:cNvPr>
          <p:cNvSpPr>
            <a:spLocks noGrp="1"/>
          </p:cNvSpPr>
          <p:nvPr>
            <p:ph idx="1"/>
          </p:nvPr>
        </p:nvSpPr>
        <p:spPr>
          <a:xfrm>
            <a:off x="663488" y="1481328"/>
            <a:ext cx="11029615" cy="1396626"/>
          </a:xfrm>
        </p:spPr>
        <p:txBody>
          <a:bodyPr>
            <a:normAutofit lnSpcReduction="10000"/>
          </a:bodyPr>
          <a:lstStyle/>
          <a:p>
            <a:r>
              <a:rPr lang="en-US" dirty="0"/>
              <a:t>The panes</a:t>
            </a:r>
          </a:p>
          <a:p>
            <a:pPr lvl="1"/>
            <a:r>
              <a:rPr lang="en-US" dirty="0"/>
              <a:t>Left pane: R console</a:t>
            </a:r>
          </a:p>
          <a:p>
            <a:pPr lvl="1"/>
            <a:r>
              <a:rPr lang="en-US" dirty="0"/>
              <a:t>Right top pane: includes tabs such as </a:t>
            </a:r>
            <a:r>
              <a:rPr lang="en-US" i="1" dirty="0"/>
              <a:t>Environment</a:t>
            </a:r>
            <a:r>
              <a:rPr lang="en-US" dirty="0"/>
              <a:t> and </a:t>
            </a:r>
            <a:r>
              <a:rPr lang="en-US" i="1" dirty="0"/>
              <a:t>History</a:t>
            </a:r>
          </a:p>
          <a:p>
            <a:pPr lvl="1"/>
            <a:r>
              <a:rPr lang="en-US" i="1" dirty="0"/>
              <a:t>Right bottom pane: File, Plots, Packages, Help and Viewer</a:t>
            </a:r>
          </a:p>
        </p:txBody>
      </p:sp>
      <p:sp>
        <p:nvSpPr>
          <p:cNvPr id="4" name="Title 1">
            <a:extLst>
              <a:ext uri="{FF2B5EF4-FFF2-40B4-BE49-F238E27FC236}">
                <a16:creationId xmlns:a16="http://schemas.microsoft.com/office/drawing/2014/main" id="{8782E5CF-FD67-1DB2-A1FC-9DD02AAEBED4}"/>
              </a:ext>
            </a:extLst>
          </p:cNvPr>
          <p:cNvSpPr txBox="1">
            <a:spLocks/>
          </p:cNvSpPr>
          <p:nvPr/>
        </p:nvSpPr>
        <p:spPr>
          <a:xfrm>
            <a:off x="581192" y="702156"/>
            <a:ext cx="11029616" cy="593244"/>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Overview of RSTUDIO INTERFACE</a:t>
            </a:r>
          </a:p>
        </p:txBody>
      </p:sp>
      <p:pic>
        <p:nvPicPr>
          <p:cNvPr id="6" name="Picture 5">
            <a:extLst>
              <a:ext uri="{FF2B5EF4-FFF2-40B4-BE49-F238E27FC236}">
                <a16:creationId xmlns:a16="http://schemas.microsoft.com/office/drawing/2014/main" id="{FDF58720-DE3A-08CF-4402-470FF53E7441}"/>
              </a:ext>
            </a:extLst>
          </p:cNvPr>
          <p:cNvPicPr>
            <a:picLocks noChangeAspect="1"/>
          </p:cNvPicPr>
          <p:nvPr/>
        </p:nvPicPr>
        <p:blipFill>
          <a:blip r:embed="rId2"/>
          <a:stretch>
            <a:fillRect/>
          </a:stretch>
        </p:blipFill>
        <p:spPr>
          <a:xfrm>
            <a:off x="3378468" y="3294247"/>
            <a:ext cx="6150543" cy="3288187"/>
          </a:xfrm>
          <a:prstGeom prst="rect">
            <a:avLst/>
          </a:prstGeom>
        </p:spPr>
      </p:pic>
    </p:spTree>
    <p:extLst>
      <p:ext uri="{BB962C8B-B14F-4D97-AF65-F5344CB8AC3E}">
        <p14:creationId xmlns:p14="http://schemas.microsoft.com/office/powerpoint/2010/main" val="2216533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D81B12-E785-47B2-9AE5-940E48C25314}"/>
              </a:ext>
            </a:extLst>
          </p:cNvPr>
          <p:cNvSpPr>
            <a:spLocks noGrp="1"/>
          </p:cNvSpPr>
          <p:nvPr>
            <p:ph idx="1"/>
          </p:nvPr>
        </p:nvSpPr>
        <p:spPr>
          <a:xfrm>
            <a:off x="677445" y="1295400"/>
            <a:ext cx="11029615" cy="995413"/>
          </a:xfrm>
        </p:spPr>
        <p:txBody>
          <a:bodyPr>
            <a:normAutofit/>
          </a:bodyPr>
          <a:lstStyle/>
          <a:p>
            <a:r>
              <a:rPr lang="en-US" dirty="0"/>
              <a:t>Starts a new pane on the left</a:t>
            </a:r>
          </a:p>
          <a:p>
            <a:pPr lvl="1"/>
            <a:r>
              <a:rPr lang="en-US" dirty="0"/>
              <a:t>File – New File – R Script</a:t>
            </a:r>
          </a:p>
        </p:txBody>
      </p:sp>
      <p:sp>
        <p:nvSpPr>
          <p:cNvPr id="4" name="Title 1">
            <a:extLst>
              <a:ext uri="{FF2B5EF4-FFF2-40B4-BE49-F238E27FC236}">
                <a16:creationId xmlns:a16="http://schemas.microsoft.com/office/drawing/2014/main" id="{4AF9241E-2D9A-B2C3-59A9-E2003B26F47B}"/>
              </a:ext>
            </a:extLst>
          </p:cNvPr>
          <p:cNvSpPr txBox="1">
            <a:spLocks/>
          </p:cNvSpPr>
          <p:nvPr/>
        </p:nvSpPr>
        <p:spPr>
          <a:xfrm>
            <a:off x="581192" y="702156"/>
            <a:ext cx="11029616" cy="593244"/>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Overview of RSTUDIO INTERFACE</a:t>
            </a:r>
          </a:p>
        </p:txBody>
      </p:sp>
      <p:pic>
        <p:nvPicPr>
          <p:cNvPr id="6" name="Picture 5">
            <a:extLst>
              <a:ext uri="{FF2B5EF4-FFF2-40B4-BE49-F238E27FC236}">
                <a16:creationId xmlns:a16="http://schemas.microsoft.com/office/drawing/2014/main" id="{FDB5C329-AE09-75B3-447C-29C2FD0A42D9}"/>
              </a:ext>
            </a:extLst>
          </p:cNvPr>
          <p:cNvPicPr>
            <a:picLocks noChangeAspect="1"/>
          </p:cNvPicPr>
          <p:nvPr/>
        </p:nvPicPr>
        <p:blipFill>
          <a:blip r:embed="rId2"/>
          <a:stretch>
            <a:fillRect/>
          </a:stretch>
        </p:blipFill>
        <p:spPr>
          <a:xfrm>
            <a:off x="3232618" y="2706793"/>
            <a:ext cx="6622181" cy="3541052"/>
          </a:xfrm>
          <a:prstGeom prst="rect">
            <a:avLst/>
          </a:prstGeom>
        </p:spPr>
      </p:pic>
    </p:spTree>
    <p:extLst>
      <p:ext uri="{BB962C8B-B14F-4D97-AF65-F5344CB8AC3E}">
        <p14:creationId xmlns:p14="http://schemas.microsoft.com/office/powerpoint/2010/main" val="1384846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6A1143-4A87-25CD-F6F1-42721EAA0FBB}"/>
              </a:ext>
            </a:extLst>
          </p:cNvPr>
          <p:cNvSpPr>
            <a:spLocks noGrp="1"/>
          </p:cNvSpPr>
          <p:nvPr>
            <p:ph idx="1"/>
          </p:nvPr>
        </p:nvSpPr>
        <p:spPr>
          <a:xfrm>
            <a:off x="581360" y="1212302"/>
            <a:ext cx="11029615" cy="999102"/>
          </a:xfrm>
        </p:spPr>
        <p:txBody>
          <a:bodyPr/>
          <a:lstStyle/>
          <a:p>
            <a:r>
              <a:rPr lang="en-US" dirty="0"/>
              <a:t>Keyboard shortcuts</a:t>
            </a:r>
          </a:p>
          <a:p>
            <a:pPr lvl="1"/>
            <a:r>
              <a:rPr lang="en-US" dirty="0"/>
              <a:t> Help – Keyboard Shortcuts Help</a:t>
            </a:r>
          </a:p>
        </p:txBody>
      </p:sp>
      <p:pic>
        <p:nvPicPr>
          <p:cNvPr id="5" name="Picture 4">
            <a:extLst>
              <a:ext uri="{FF2B5EF4-FFF2-40B4-BE49-F238E27FC236}">
                <a16:creationId xmlns:a16="http://schemas.microsoft.com/office/drawing/2014/main" id="{EBFF9A3C-04DA-C9A4-E97B-1F71A7764958}"/>
              </a:ext>
            </a:extLst>
          </p:cNvPr>
          <p:cNvPicPr>
            <a:picLocks noChangeAspect="1"/>
          </p:cNvPicPr>
          <p:nvPr/>
        </p:nvPicPr>
        <p:blipFill>
          <a:blip r:embed="rId2"/>
          <a:stretch>
            <a:fillRect/>
          </a:stretch>
        </p:blipFill>
        <p:spPr>
          <a:xfrm>
            <a:off x="6412531" y="2068278"/>
            <a:ext cx="3448050" cy="3895725"/>
          </a:xfrm>
          <a:prstGeom prst="rect">
            <a:avLst/>
          </a:prstGeom>
        </p:spPr>
      </p:pic>
      <p:sp>
        <p:nvSpPr>
          <p:cNvPr id="7" name="Title 1">
            <a:extLst>
              <a:ext uri="{FF2B5EF4-FFF2-40B4-BE49-F238E27FC236}">
                <a16:creationId xmlns:a16="http://schemas.microsoft.com/office/drawing/2014/main" id="{0E279B3A-8D2F-FBE3-38EB-140E7C40FA9C}"/>
              </a:ext>
            </a:extLst>
          </p:cNvPr>
          <p:cNvSpPr txBox="1">
            <a:spLocks noGrp="1"/>
          </p:cNvSpPr>
          <p:nvPr>
            <p:ph type="title"/>
          </p:nvPr>
        </p:nvSpPr>
        <p:spPr>
          <a:xfrm>
            <a:off x="581025" y="701675"/>
            <a:ext cx="11029950" cy="501483"/>
          </a:xfrm>
          <a:prstGeom prst="rect">
            <a:avLst/>
          </a:prstGeom>
        </p:spPr>
        <p:txBody>
          <a:bodyPr vert="horz" lIns="91440" tIns="45720" rIns="91440" bIns="45720" rtlCol="0" anchor="b">
            <a:normAutofit fontScale="9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Overview of keyboard shortcuts</a:t>
            </a:r>
          </a:p>
        </p:txBody>
      </p:sp>
    </p:spTree>
    <p:extLst>
      <p:ext uri="{BB962C8B-B14F-4D97-AF65-F5344CB8AC3E}">
        <p14:creationId xmlns:p14="http://schemas.microsoft.com/office/powerpoint/2010/main" val="3432800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C10F8A-C23D-5A9F-BB5B-0AC49564F914}"/>
              </a:ext>
            </a:extLst>
          </p:cNvPr>
          <p:cNvSpPr>
            <a:spLocks noGrp="1"/>
          </p:cNvSpPr>
          <p:nvPr>
            <p:ph idx="1"/>
          </p:nvPr>
        </p:nvSpPr>
        <p:spPr>
          <a:xfrm>
            <a:off x="581360" y="1298448"/>
            <a:ext cx="11029615" cy="896112"/>
          </a:xfrm>
        </p:spPr>
        <p:txBody>
          <a:bodyPr/>
          <a:lstStyle/>
          <a:p>
            <a:r>
              <a:rPr lang="en-US" dirty="0" err="1"/>
              <a:t>Cheatsheets</a:t>
            </a:r>
            <a:r>
              <a:rPr lang="en-US" dirty="0"/>
              <a:t> in </a:t>
            </a:r>
            <a:r>
              <a:rPr lang="en-US" dirty="0" err="1"/>
              <a:t>Rstudio</a:t>
            </a:r>
            <a:endParaRPr lang="en-US" dirty="0"/>
          </a:p>
          <a:p>
            <a:pPr lvl="1"/>
            <a:r>
              <a:rPr lang="en-US" dirty="0"/>
              <a:t>Help - </a:t>
            </a:r>
            <a:r>
              <a:rPr lang="en-US" dirty="0" err="1"/>
              <a:t>Cheatsheets</a:t>
            </a:r>
            <a:endParaRPr lang="en-US" dirty="0"/>
          </a:p>
        </p:txBody>
      </p:sp>
      <p:sp>
        <p:nvSpPr>
          <p:cNvPr id="4" name="Title 1">
            <a:extLst>
              <a:ext uri="{FF2B5EF4-FFF2-40B4-BE49-F238E27FC236}">
                <a16:creationId xmlns:a16="http://schemas.microsoft.com/office/drawing/2014/main" id="{4B06D59C-3F2F-48FF-2272-A15CF996D346}"/>
              </a:ext>
            </a:extLst>
          </p:cNvPr>
          <p:cNvSpPr txBox="1">
            <a:spLocks/>
          </p:cNvSpPr>
          <p:nvPr/>
        </p:nvSpPr>
        <p:spPr>
          <a:xfrm>
            <a:off x="581025" y="701675"/>
            <a:ext cx="11029950" cy="501483"/>
          </a:xfrm>
          <a:prstGeom prst="rect">
            <a:avLst/>
          </a:prstGeom>
        </p:spPr>
        <p:txBody>
          <a:bodyPr vert="horz" lIns="91440" tIns="45720" rIns="91440" bIns="45720" rtlCol="0" anchor="b">
            <a:normAutofit fontScale="97500" lnSpcReduction="1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Overview of </a:t>
            </a:r>
            <a:r>
              <a:rPr lang="en-US" dirty="0" err="1"/>
              <a:t>Cheatsheets</a:t>
            </a:r>
            <a:endParaRPr lang="en-US" dirty="0"/>
          </a:p>
        </p:txBody>
      </p:sp>
      <p:pic>
        <p:nvPicPr>
          <p:cNvPr id="6" name="Picture 5">
            <a:extLst>
              <a:ext uri="{FF2B5EF4-FFF2-40B4-BE49-F238E27FC236}">
                <a16:creationId xmlns:a16="http://schemas.microsoft.com/office/drawing/2014/main" id="{FAAE8288-DAA1-8E46-A07E-693A1654BA71}"/>
              </a:ext>
            </a:extLst>
          </p:cNvPr>
          <p:cNvPicPr>
            <a:picLocks noChangeAspect="1"/>
          </p:cNvPicPr>
          <p:nvPr/>
        </p:nvPicPr>
        <p:blipFill>
          <a:blip r:embed="rId2"/>
          <a:stretch>
            <a:fillRect/>
          </a:stretch>
        </p:blipFill>
        <p:spPr>
          <a:xfrm>
            <a:off x="5361241" y="1664589"/>
            <a:ext cx="5419725" cy="5010150"/>
          </a:xfrm>
          <a:prstGeom prst="rect">
            <a:avLst/>
          </a:prstGeom>
        </p:spPr>
      </p:pic>
    </p:spTree>
    <p:extLst>
      <p:ext uri="{BB962C8B-B14F-4D97-AF65-F5344CB8AC3E}">
        <p14:creationId xmlns:p14="http://schemas.microsoft.com/office/powerpoint/2010/main" val="1066013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82076-A12C-1B41-2541-84F0EE3E9EC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08D9EA-F9FC-AC7F-95D7-A23A7A6D4FD7}"/>
              </a:ext>
            </a:extLst>
          </p:cNvPr>
          <p:cNvSpPr>
            <a:spLocks noGrp="1"/>
          </p:cNvSpPr>
          <p:nvPr>
            <p:ph idx="1"/>
          </p:nvPr>
        </p:nvSpPr>
        <p:spPr>
          <a:xfrm>
            <a:off x="580857" y="1399032"/>
            <a:ext cx="11029615" cy="2880868"/>
          </a:xfrm>
        </p:spPr>
        <p:txBody>
          <a:bodyPr>
            <a:normAutofit/>
          </a:bodyPr>
          <a:lstStyle/>
          <a:p>
            <a:r>
              <a:rPr lang="en-US" dirty="0"/>
              <a:t>.</a:t>
            </a:r>
            <a:r>
              <a:rPr lang="en-US" dirty="0" err="1"/>
              <a:t>RData</a:t>
            </a:r>
            <a:endParaRPr lang="en-US" dirty="0"/>
          </a:p>
          <a:p>
            <a:pPr lvl="1"/>
            <a:r>
              <a:rPr lang="en-US" dirty="0"/>
              <a:t>Save your workspace, including variables, data frames, lists, and other objects</a:t>
            </a:r>
          </a:p>
          <a:p>
            <a:r>
              <a:rPr lang="en-US" dirty="0"/>
              <a:t>Cons</a:t>
            </a:r>
          </a:p>
          <a:p>
            <a:pPr lvl="1"/>
            <a:r>
              <a:rPr lang="en-US" dirty="0"/>
              <a:t>Causing confusions especially when we share code with others and assume they have this .</a:t>
            </a:r>
            <a:r>
              <a:rPr lang="en-US" dirty="0" err="1"/>
              <a:t>Rdata</a:t>
            </a:r>
            <a:r>
              <a:rPr lang="en-US" dirty="0"/>
              <a:t> file</a:t>
            </a:r>
          </a:p>
          <a:p>
            <a:r>
              <a:rPr lang="en-US" dirty="0"/>
              <a:t>Tools – Global Options</a:t>
            </a:r>
          </a:p>
          <a:p>
            <a:pPr lvl="1"/>
            <a:r>
              <a:rPr lang="en-US" dirty="0"/>
              <a:t>Change the setting as below</a:t>
            </a:r>
          </a:p>
          <a:p>
            <a:endParaRPr lang="en-US" dirty="0"/>
          </a:p>
        </p:txBody>
      </p:sp>
      <p:sp>
        <p:nvSpPr>
          <p:cNvPr id="4" name="Title 1">
            <a:extLst>
              <a:ext uri="{FF2B5EF4-FFF2-40B4-BE49-F238E27FC236}">
                <a16:creationId xmlns:a16="http://schemas.microsoft.com/office/drawing/2014/main" id="{5BB15C3E-72D3-F3E2-57B4-56FC25D4CB15}"/>
              </a:ext>
            </a:extLst>
          </p:cNvPr>
          <p:cNvSpPr txBox="1">
            <a:spLocks/>
          </p:cNvSpPr>
          <p:nvPr/>
        </p:nvSpPr>
        <p:spPr>
          <a:xfrm>
            <a:off x="581025" y="701675"/>
            <a:ext cx="11029950" cy="501483"/>
          </a:xfrm>
          <a:prstGeom prst="rect">
            <a:avLst/>
          </a:prstGeom>
        </p:spPr>
        <p:txBody>
          <a:bodyPr vert="horz" lIns="91440" tIns="45720" rIns="91440" bIns="45720" rtlCol="0" anchor="b">
            <a:normAutofit fontScale="97500" lnSpcReduction="1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Global setting</a:t>
            </a:r>
          </a:p>
        </p:txBody>
      </p:sp>
      <p:pic>
        <p:nvPicPr>
          <p:cNvPr id="5" name="Picture 4">
            <a:extLst>
              <a:ext uri="{FF2B5EF4-FFF2-40B4-BE49-F238E27FC236}">
                <a16:creationId xmlns:a16="http://schemas.microsoft.com/office/drawing/2014/main" id="{F21943A9-EA78-62BF-C652-CF0A2A410416}"/>
              </a:ext>
            </a:extLst>
          </p:cNvPr>
          <p:cNvPicPr>
            <a:picLocks noChangeAspect="1"/>
          </p:cNvPicPr>
          <p:nvPr/>
        </p:nvPicPr>
        <p:blipFill>
          <a:blip r:embed="rId2"/>
          <a:stretch>
            <a:fillRect/>
          </a:stretch>
        </p:blipFill>
        <p:spPr>
          <a:xfrm>
            <a:off x="3314699" y="4514683"/>
            <a:ext cx="4898571" cy="1428750"/>
          </a:xfrm>
          <a:prstGeom prst="rect">
            <a:avLst/>
          </a:prstGeom>
        </p:spPr>
      </p:pic>
    </p:spTree>
    <p:extLst>
      <p:ext uri="{BB962C8B-B14F-4D97-AF65-F5344CB8AC3E}">
        <p14:creationId xmlns:p14="http://schemas.microsoft.com/office/powerpoint/2010/main" val="11044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A139-2790-9F36-8039-3093833807CA}"/>
              </a:ext>
            </a:extLst>
          </p:cNvPr>
          <p:cNvSpPr>
            <a:spLocks noGrp="1"/>
          </p:cNvSpPr>
          <p:nvPr>
            <p:ph type="title"/>
          </p:nvPr>
        </p:nvSpPr>
        <p:spPr>
          <a:xfrm>
            <a:off x="581192" y="702156"/>
            <a:ext cx="11029616" cy="539503"/>
          </a:xfrm>
        </p:spPr>
        <p:txBody>
          <a:bodyPr/>
          <a:lstStyle/>
          <a:p>
            <a:r>
              <a:rPr lang="en-US" dirty="0"/>
              <a:t>Working directory</a:t>
            </a:r>
          </a:p>
        </p:txBody>
      </p:sp>
      <p:sp>
        <p:nvSpPr>
          <p:cNvPr id="3" name="Content Placeholder 2">
            <a:extLst>
              <a:ext uri="{FF2B5EF4-FFF2-40B4-BE49-F238E27FC236}">
                <a16:creationId xmlns:a16="http://schemas.microsoft.com/office/drawing/2014/main" id="{670E37AD-2FD4-FD3C-3528-762DC00DBCD7}"/>
              </a:ext>
            </a:extLst>
          </p:cNvPr>
          <p:cNvSpPr>
            <a:spLocks noGrp="1"/>
          </p:cNvSpPr>
          <p:nvPr>
            <p:ph idx="1"/>
          </p:nvPr>
        </p:nvSpPr>
        <p:spPr>
          <a:xfrm>
            <a:off x="581192" y="1241659"/>
            <a:ext cx="11029615" cy="3939941"/>
          </a:xfrm>
        </p:spPr>
        <p:txBody>
          <a:bodyPr>
            <a:normAutofit fontScale="92500" lnSpcReduction="20000"/>
          </a:bodyPr>
          <a:lstStyle/>
          <a:p>
            <a:r>
              <a:rPr lang="en-US" dirty="0"/>
              <a:t>Get working directory where your scripts and workspaces are stored</a:t>
            </a:r>
          </a:p>
          <a:p>
            <a:pPr lvl="1"/>
            <a:r>
              <a:rPr lang="en-US" b="1" dirty="0" err="1"/>
              <a:t>getwd</a:t>
            </a:r>
            <a:r>
              <a:rPr lang="en-US" b="1" dirty="0"/>
              <a:t>()</a:t>
            </a:r>
          </a:p>
          <a:p>
            <a:pPr lvl="1"/>
            <a:r>
              <a:rPr lang="en-US" dirty="0"/>
              <a:t>Run this command: </a:t>
            </a:r>
          </a:p>
          <a:p>
            <a:pPr lvl="2"/>
            <a:r>
              <a:rPr lang="en-US" dirty="0"/>
              <a:t>Ctrl + Enter</a:t>
            </a:r>
          </a:p>
          <a:p>
            <a:pPr lvl="2"/>
            <a:r>
              <a:rPr lang="en-US" dirty="0"/>
              <a:t>Or Run in R</a:t>
            </a:r>
          </a:p>
          <a:p>
            <a:pPr lvl="1"/>
            <a:r>
              <a:rPr lang="en-US" dirty="0"/>
              <a:t>The returning strings, </a:t>
            </a:r>
            <a:r>
              <a:rPr lang="en-US" dirty="0" err="1"/>
              <a:t>e.g.,"C</a:t>
            </a:r>
            <a:r>
              <a:rPr lang="en-US" dirty="0"/>
              <a:t>:/Users/yy00021/Documents“ is the path to the working directory</a:t>
            </a:r>
          </a:p>
          <a:p>
            <a:pPr lvl="1"/>
            <a:r>
              <a:rPr lang="en-US" dirty="0"/>
              <a:t>The windows convention uses slash \ to separate sub-directories</a:t>
            </a:r>
          </a:p>
          <a:p>
            <a:pPr lvl="1"/>
            <a:r>
              <a:rPr lang="en-US" dirty="0"/>
              <a:t>However, R uses forward slash / or a double backward slash \\</a:t>
            </a:r>
          </a:p>
          <a:p>
            <a:r>
              <a:rPr lang="en-US" dirty="0"/>
              <a:t>Change working directory</a:t>
            </a:r>
          </a:p>
          <a:p>
            <a:pPr lvl="1"/>
            <a:r>
              <a:rPr lang="en-US" dirty="0"/>
              <a:t>I suggest you to setup a specific directory for this course</a:t>
            </a:r>
          </a:p>
          <a:p>
            <a:pPr lvl="1"/>
            <a:r>
              <a:rPr lang="en-US" b="1" dirty="0" err="1"/>
              <a:t>setwd</a:t>
            </a:r>
            <a:r>
              <a:rPr lang="en-US" b="1" dirty="0"/>
              <a:t>('D:\\Spring2025\\geog247’)</a:t>
            </a:r>
          </a:p>
          <a:p>
            <a:pPr lvl="1"/>
            <a:r>
              <a:rPr lang="en-US" dirty="0"/>
              <a:t>Now check your working directory again</a:t>
            </a:r>
          </a:p>
          <a:p>
            <a:pPr marL="0" indent="0">
              <a:buNone/>
            </a:pPr>
            <a:endParaRPr lang="en-US" dirty="0"/>
          </a:p>
        </p:txBody>
      </p:sp>
      <p:pic>
        <p:nvPicPr>
          <p:cNvPr id="6" name="Picture 5">
            <a:extLst>
              <a:ext uri="{FF2B5EF4-FFF2-40B4-BE49-F238E27FC236}">
                <a16:creationId xmlns:a16="http://schemas.microsoft.com/office/drawing/2014/main" id="{1572028A-EB70-4189-9D53-F23CB4815738}"/>
              </a:ext>
            </a:extLst>
          </p:cNvPr>
          <p:cNvPicPr>
            <a:picLocks noChangeAspect="1"/>
          </p:cNvPicPr>
          <p:nvPr/>
        </p:nvPicPr>
        <p:blipFill>
          <a:blip r:embed="rId2"/>
          <a:stretch>
            <a:fillRect/>
          </a:stretch>
        </p:blipFill>
        <p:spPr>
          <a:xfrm>
            <a:off x="3709986" y="5279136"/>
            <a:ext cx="5838825" cy="1190625"/>
          </a:xfrm>
          <a:prstGeom prst="rect">
            <a:avLst/>
          </a:prstGeom>
        </p:spPr>
      </p:pic>
    </p:spTree>
    <p:extLst>
      <p:ext uri="{BB962C8B-B14F-4D97-AF65-F5344CB8AC3E}">
        <p14:creationId xmlns:p14="http://schemas.microsoft.com/office/powerpoint/2010/main" val="4014460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D525-6325-EF8B-4801-D06B656FF186}"/>
              </a:ext>
            </a:extLst>
          </p:cNvPr>
          <p:cNvSpPr>
            <a:spLocks noGrp="1"/>
          </p:cNvSpPr>
          <p:nvPr>
            <p:ph type="title"/>
          </p:nvPr>
        </p:nvSpPr>
        <p:spPr>
          <a:xfrm>
            <a:off x="581192" y="702156"/>
            <a:ext cx="11029616" cy="542444"/>
          </a:xfrm>
        </p:spPr>
        <p:txBody>
          <a:bodyPr/>
          <a:lstStyle/>
          <a:p>
            <a:r>
              <a:rPr lang="en-US" dirty="0"/>
              <a:t>Console window</a:t>
            </a:r>
          </a:p>
        </p:txBody>
      </p:sp>
      <p:sp>
        <p:nvSpPr>
          <p:cNvPr id="3" name="Content Placeholder 2">
            <a:extLst>
              <a:ext uri="{FF2B5EF4-FFF2-40B4-BE49-F238E27FC236}">
                <a16:creationId xmlns:a16="http://schemas.microsoft.com/office/drawing/2014/main" id="{9FB82D45-6541-3BC0-1254-BF76E069D40A}"/>
              </a:ext>
            </a:extLst>
          </p:cNvPr>
          <p:cNvSpPr>
            <a:spLocks noGrp="1"/>
          </p:cNvSpPr>
          <p:nvPr>
            <p:ph idx="1"/>
          </p:nvPr>
        </p:nvSpPr>
        <p:spPr>
          <a:xfrm>
            <a:off x="581193" y="1515364"/>
            <a:ext cx="11029615" cy="1088136"/>
          </a:xfrm>
        </p:spPr>
        <p:txBody>
          <a:bodyPr/>
          <a:lstStyle/>
          <a:p>
            <a:r>
              <a:rPr lang="en-US" dirty="0"/>
              <a:t>The character &gt; in CONSOLE window indicates that R is ready to receive new commands</a:t>
            </a:r>
          </a:p>
          <a:p>
            <a:r>
              <a:rPr lang="en-US" dirty="0"/>
              <a:t>It show up when R completed executing a script</a:t>
            </a:r>
          </a:p>
        </p:txBody>
      </p:sp>
      <p:pic>
        <p:nvPicPr>
          <p:cNvPr id="5" name="Picture 4">
            <a:extLst>
              <a:ext uri="{FF2B5EF4-FFF2-40B4-BE49-F238E27FC236}">
                <a16:creationId xmlns:a16="http://schemas.microsoft.com/office/drawing/2014/main" id="{F3D03ABD-ABCA-897C-7982-0DE5B2775EC8}"/>
              </a:ext>
            </a:extLst>
          </p:cNvPr>
          <p:cNvPicPr>
            <a:picLocks noChangeAspect="1"/>
          </p:cNvPicPr>
          <p:nvPr/>
        </p:nvPicPr>
        <p:blipFill>
          <a:blip r:embed="rId2"/>
          <a:stretch>
            <a:fillRect/>
          </a:stretch>
        </p:blipFill>
        <p:spPr>
          <a:xfrm>
            <a:off x="3952812" y="2884488"/>
            <a:ext cx="4286376" cy="2740025"/>
          </a:xfrm>
          <a:prstGeom prst="rect">
            <a:avLst/>
          </a:prstGeom>
        </p:spPr>
      </p:pic>
    </p:spTree>
    <p:extLst>
      <p:ext uri="{BB962C8B-B14F-4D97-AF65-F5344CB8AC3E}">
        <p14:creationId xmlns:p14="http://schemas.microsoft.com/office/powerpoint/2010/main" val="2389625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FB617-0BCB-C1CE-4B9D-49228296F6E6}"/>
              </a:ext>
            </a:extLst>
          </p:cNvPr>
          <p:cNvSpPr>
            <a:spLocks noGrp="1"/>
          </p:cNvSpPr>
          <p:nvPr>
            <p:ph type="title"/>
          </p:nvPr>
        </p:nvSpPr>
        <p:spPr>
          <a:xfrm>
            <a:off x="581192" y="702156"/>
            <a:ext cx="11029616" cy="529744"/>
          </a:xfrm>
        </p:spPr>
        <p:txBody>
          <a:bodyPr/>
          <a:lstStyle/>
          <a:p>
            <a:r>
              <a:rPr lang="en-US" dirty="0"/>
              <a:t>Terminate script</a:t>
            </a:r>
          </a:p>
        </p:txBody>
      </p:sp>
      <p:sp>
        <p:nvSpPr>
          <p:cNvPr id="3" name="Content Placeholder 2">
            <a:extLst>
              <a:ext uri="{FF2B5EF4-FFF2-40B4-BE49-F238E27FC236}">
                <a16:creationId xmlns:a16="http://schemas.microsoft.com/office/drawing/2014/main" id="{AE0C35A7-D4E0-26A7-CE19-9944604079C1}"/>
              </a:ext>
            </a:extLst>
          </p:cNvPr>
          <p:cNvSpPr>
            <a:spLocks noGrp="1"/>
          </p:cNvSpPr>
          <p:nvPr>
            <p:ph idx="1"/>
          </p:nvPr>
        </p:nvSpPr>
        <p:spPr>
          <a:xfrm>
            <a:off x="581193" y="1439164"/>
            <a:ext cx="11029615" cy="1900936"/>
          </a:xfrm>
        </p:spPr>
        <p:txBody>
          <a:bodyPr>
            <a:normAutofit/>
          </a:bodyPr>
          <a:lstStyle/>
          <a:p>
            <a:r>
              <a:rPr lang="en-US" dirty="0"/>
              <a:t>The Esc Key or pressing          in the CONSOLE window to terminate the script</a:t>
            </a:r>
          </a:p>
          <a:p>
            <a:endParaRPr lang="en-US" dirty="0"/>
          </a:p>
        </p:txBody>
      </p:sp>
      <p:pic>
        <p:nvPicPr>
          <p:cNvPr id="7" name="Picture 6">
            <a:extLst>
              <a:ext uri="{FF2B5EF4-FFF2-40B4-BE49-F238E27FC236}">
                <a16:creationId xmlns:a16="http://schemas.microsoft.com/office/drawing/2014/main" id="{25D4BBB6-2E94-F3E5-3D6B-0E0F3192478D}"/>
              </a:ext>
            </a:extLst>
          </p:cNvPr>
          <p:cNvPicPr>
            <a:picLocks noChangeAspect="1"/>
          </p:cNvPicPr>
          <p:nvPr/>
        </p:nvPicPr>
        <p:blipFill>
          <a:blip r:embed="rId2"/>
          <a:stretch>
            <a:fillRect/>
          </a:stretch>
        </p:blipFill>
        <p:spPr>
          <a:xfrm>
            <a:off x="3351213" y="2037652"/>
            <a:ext cx="333375" cy="377380"/>
          </a:xfrm>
          <a:prstGeom prst="rect">
            <a:avLst/>
          </a:prstGeom>
        </p:spPr>
      </p:pic>
      <p:pic>
        <p:nvPicPr>
          <p:cNvPr id="9" name="Picture 8">
            <a:extLst>
              <a:ext uri="{FF2B5EF4-FFF2-40B4-BE49-F238E27FC236}">
                <a16:creationId xmlns:a16="http://schemas.microsoft.com/office/drawing/2014/main" id="{AA40E618-1799-55AC-3273-D4A3C9304AE1}"/>
              </a:ext>
            </a:extLst>
          </p:cNvPr>
          <p:cNvPicPr>
            <a:picLocks noChangeAspect="1"/>
          </p:cNvPicPr>
          <p:nvPr/>
        </p:nvPicPr>
        <p:blipFill>
          <a:blip r:embed="rId3"/>
          <a:stretch>
            <a:fillRect/>
          </a:stretch>
        </p:blipFill>
        <p:spPr>
          <a:xfrm>
            <a:off x="4098925" y="3162300"/>
            <a:ext cx="3089275" cy="1669087"/>
          </a:xfrm>
          <a:prstGeom prst="rect">
            <a:avLst/>
          </a:prstGeom>
        </p:spPr>
      </p:pic>
    </p:spTree>
    <p:extLst>
      <p:ext uri="{BB962C8B-B14F-4D97-AF65-F5344CB8AC3E}">
        <p14:creationId xmlns:p14="http://schemas.microsoft.com/office/powerpoint/2010/main" val="28784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B7E90-1AB8-3C10-7DDC-3FEE30B2FBEF}"/>
              </a:ext>
            </a:extLst>
          </p:cNvPr>
          <p:cNvSpPr>
            <a:spLocks noGrp="1"/>
          </p:cNvSpPr>
          <p:nvPr>
            <p:ph type="title"/>
          </p:nvPr>
        </p:nvSpPr>
        <p:spPr>
          <a:xfrm>
            <a:off x="581192" y="702156"/>
            <a:ext cx="11029616" cy="605436"/>
          </a:xfrm>
        </p:spPr>
        <p:txBody>
          <a:bodyPr/>
          <a:lstStyle/>
          <a:p>
            <a:r>
              <a:rPr lang="en-US" dirty="0"/>
              <a:t>Instructor office hour</a:t>
            </a:r>
          </a:p>
        </p:txBody>
      </p:sp>
      <p:sp>
        <p:nvSpPr>
          <p:cNvPr id="3" name="Content Placeholder 2">
            <a:extLst>
              <a:ext uri="{FF2B5EF4-FFF2-40B4-BE49-F238E27FC236}">
                <a16:creationId xmlns:a16="http://schemas.microsoft.com/office/drawing/2014/main" id="{B8A9F8E2-E72F-E14D-5E2C-763AF44D1871}"/>
              </a:ext>
            </a:extLst>
          </p:cNvPr>
          <p:cNvSpPr>
            <a:spLocks noGrp="1"/>
          </p:cNvSpPr>
          <p:nvPr>
            <p:ph idx="1"/>
          </p:nvPr>
        </p:nvSpPr>
        <p:spPr>
          <a:xfrm>
            <a:off x="581193" y="1499616"/>
            <a:ext cx="11029615" cy="3590544"/>
          </a:xfrm>
        </p:spPr>
        <p:txBody>
          <a:bodyPr>
            <a:noAutofit/>
          </a:bodyPr>
          <a:lstStyle/>
          <a:p>
            <a:r>
              <a:rPr lang="en-US" sz="3200" dirty="0"/>
              <a:t>Instructor: Yanan Wu</a:t>
            </a:r>
          </a:p>
          <a:p>
            <a:r>
              <a:rPr lang="en-US" sz="3200" dirty="0"/>
              <a:t>Email: </a:t>
            </a:r>
            <a:r>
              <a:rPr lang="en-US" sz="3200" dirty="0">
                <a:hlinkClick r:id="rId2"/>
              </a:rPr>
              <a:t>yanawu@clarku.edu</a:t>
            </a:r>
            <a:endParaRPr lang="en-US" sz="3200" dirty="0"/>
          </a:p>
          <a:p>
            <a:r>
              <a:rPr lang="en-US" sz="3200" dirty="0"/>
              <a:t>O</a:t>
            </a:r>
            <a:r>
              <a:rPr lang="en-US" altLang="zh-CN" sz="3200" dirty="0"/>
              <a:t>ffice </a:t>
            </a:r>
            <a:r>
              <a:rPr lang="en-US" sz="3200" dirty="0"/>
              <a:t>Hours: Tuesday &amp; Thursday 1:30 pm – 2:30 pm or by appointment</a:t>
            </a:r>
          </a:p>
          <a:p>
            <a:r>
              <a:rPr lang="en-US" sz="3200" dirty="0"/>
              <a:t>Location: </a:t>
            </a:r>
            <a:r>
              <a:rPr lang="en-US" sz="3200"/>
              <a:t>Jeff 220</a:t>
            </a:r>
            <a:endParaRPr lang="en-US" sz="3200" dirty="0"/>
          </a:p>
        </p:txBody>
      </p:sp>
    </p:spTree>
    <p:extLst>
      <p:ext uri="{BB962C8B-B14F-4D97-AF65-F5344CB8AC3E}">
        <p14:creationId xmlns:p14="http://schemas.microsoft.com/office/powerpoint/2010/main" val="4255030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DDF26D-3409-3B61-A862-04A7F7A61AAF}"/>
              </a:ext>
            </a:extLst>
          </p:cNvPr>
          <p:cNvSpPr>
            <a:spLocks noGrp="1"/>
          </p:cNvSpPr>
          <p:nvPr>
            <p:ph idx="1"/>
          </p:nvPr>
        </p:nvSpPr>
        <p:spPr>
          <a:xfrm>
            <a:off x="581360" y="1439164"/>
            <a:ext cx="11029615" cy="2523236"/>
          </a:xfrm>
        </p:spPr>
        <p:txBody>
          <a:bodyPr/>
          <a:lstStyle/>
          <a:p>
            <a:r>
              <a:rPr lang="en-US" dirty="0"/>
              <a:t>Get help for activate libraries</a:t>
            </a:r>
          </a:p>
          <a:p>
            <a:pPr lvl="1"/>
            <a:r>
              <a:rPr lang="en-US" b="1" dirty="0"/>
              <a:t>help('</a:t>
            </a:r>
            <a:r>
              <a:rPr lang="en-US" b="1" dirty="0" err="1"/>
              <a:t>dplyr</a:t>
            </a:r>
            <a:r>
              <a:rPr lang="en-US" b="1" dirty="0"/>
              <a:t>’)</a:t>
            </a:r>
          </a:p>
          <a:p>
            <a:pPr lvl="1"/>
            <a:r>
              <a:rPr lang="en-US" b="1" dirty="0"/>
              <a:t>?</a:t>
            </a:r>
            <a:r>
              <a:rPr lang="en-US" b="1" dirty="0" err="1"/>
              <a:t>dplyr</a:t>
            </a:r>
            <a:endParaRPr lang="en-US" b="1" dirty="0"/>
          </a:p>
          <a:p>
            <a:r>
              <a:rPr lang="en-US" dirty="0"/>
              <a:t>Get help for all installed libraries</a:t>
            </a:r>
          </a:p>
          <a:p>
            <a:pPr lvl="1"/>
            <a:r>
              <a:rPr lang="en-US" b="1" dirty="0"/>
              <a:t>??</a:t>
            </a:r>
            <a:r>
              <a:rPr lang="en-US" b="1" dirty="0" err="1"/>
              <a:t>dplyr</a:t>
            </a:r>
            <a:endParaRPr lang="en-US" b="1" dirty="0"/>
          </a:p>
          <a:p>
            <a:pPr lvl="1"/>
            <a:r>
              <a:rPr lang="en-US" b="1" dirty="0" err="1"/>
              <a:t>help.search</a:t>
            </a:r>
            <a:r>
              <a:rPr lang="en-US" b="1" dirty="0"/>
              <a:t>('</a:t>
            </a:r>
            <a:r>
              <a:rPr lang="en-US" b="1" dirty="0" err="1"/>
              <a:t>dplyr</a:t>
            </a:r>
            <a:r>
              <a:rPr lang="en-US" b="1" dirty="0"/>
              <a:t>’)</a:t>
            </a:r>
          </a:p>
        </p:txBody>
      </p:sp>
      <p:sp>
        <p:nvSpPr>
          <p:cNvPr id="4" name="Title 1">
            <a:extLst>
              <a:ext uri="{FF2B5EF4-FFF2-40B4-BE49-F238E27FC236}">
                <a16:creationId xmlns:a16="http://schemas.microsoft.com/office/drawing/2014/main" id="{67EB2CE0-F35D-8DEB-2335-CF5D692017F9}"/>
              </a:ext>
            </a:extLst>
          </p:cNvPr>
          <p:cNvSpPr>
            <a:spLocks noGrp="1"/>
          </p:cNvSpPr>
          <p:nvPr>
            <p:ph type="title"/>
          </p:nvPr>
        </p:nvSpPr>
        <p:spPr>
          <a:xfrm>
            <a:off x="581025" y="701675"/>
            <a:ext cx="11029950" cy="644525"/>
          </a:xfrm>
        </p:spPr>
        <p:txBody>
          <a:bodyPr/>
          <a:lstStyle/>
          <a:p>
            <a:r>
              <a:rPr lang="en-US" dirty="0"/>
              <a:t>Get help</a:t>
            </a:r>
          </a:p>
        </p:txBody>
      </p:sp>
    </p:spTree>
    <p:extLst>
      <p:ext uri="{BB962C8B-B14F-4D97-AF65-F5344CB8AC3E}">
        <p14:creationId xmlns:p14="http://schemas.microsoft.com/office/powerpoint/2010/main" val="1958447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B8AD7F-42F4-0E7A-EFB9-DE8B64C3C19D}"/>
              </a:ext>
            </a:extLst>
          </p:cNvPr>
          <p:cNvSpPr>
            <a:spLocks noGrp="1"/>
          </p:cNvSpPr>
          <p:nvPr>
            <p:ph idx="1"/>
          </p:nvPr>
        </p:nvSpPr>
        <p:spPr>
          <a:xfrm>
            <a:off x="581360" y="1532382"/>
            <a:ext cx="11029615" cy="2520061"/>
          </a:xfrm>
        </p:spPr>
        <p:txBody>
          <a:bodyPr/>
          <a:lstStyle/>
          <a:p>
            <a:r>
              <a:rPr lang="en-US" dirty="0"/>
              <a:t>All commands (or programs) can be stored in external *.R script-files</a:t>
            </a:r>
          </a:p>
          <a:p>
            <a:r>
              <a:rPr lang="en-US" dirty="0"/>
              <a:t>Single command or a set of highlighted commands can be run using shortcut (</a:t>
            </a:r>
            <a:r>
              <a:rPr lang="en-US" dirty="0" err="1"/>
              <a:t>shift+enter</a:t>
            </a:r>
            <a:r>
              <a:rPr lang="en-US" dirty="0"/>
              <a:t>) or Run button in R</a:t>
            </a:r>
          </a:p>
          <a:p>
            <a:r>
              <a:rPr lang="en-US" dirty="0"/>
              <a:t>All commands can be run use the Source button in R </a:t>
            </a:r>
          </a:p>
          <a:p>
            <a:r>
              <a:rPr lang="en-US" dirty="0"/>
              <a:t>Scroll through the history of previously commands in R</a:t>
            </a:r>
          </a:p>
          <a:p>
            <a:r>
              <a:rPr lang="en-US" dirty="0"/>
              <a:t>Using shortcut key (Ctrl + L ) or broom icon to clean the      Console window</a:t>
            </a:r>
          </a:p>
        </p:txBody>
      </p:sp>
      <p:sp>
        <p:nvSpPr>
          <p:cNvPr id="4" name="Title 1">
            <a:extLst>
              <a:ext uri="{FF2B5EF4-FFF2-40B4-BE49-F238E27FC236}">
                <a16:creationId xmlns:a16="http://schemas.microsoft.com/office/drawing/2014/main" id="{01FEB705-D340-D2E9-9D37-9147EF5B5F65}"/>
              </a:ext>
            </a:extLst>
          </p:cNvPr>
          <p:cNvSpPr>
            <a:spLocks noGrp="1"/>
          </p:cNvSpPr>
          <p:nvPr>
            <p:ph type="title"/>
          </p:nvPr>
        </p:nvSpPr>
        <p:spPr>
          <a:xfrm>
            <a:off x="581025" y="701675"/>
            <a:ext cx="11029950" cy="581025"/>
          </a:xfrm>
        </p:spPr>
        <p:txBody>
          <a:bodyPr/>
          <a:lstStyle/>
          <a:p>
            <a:r>
              <a:rPr lang="en-US" dirty="0"/>
              <a:t>Interacting with the R-CONSOLE</a:t>
            </a:r>
          </a:p>
        </p:txBody>
      </p:sp>
      <p:pic>
        <p:nvPicPr>
          <p:cNvPr id="6" name="Picture 5">
            <a:extLst>
              <a:ext uri="{FF2B5EF4-FFF2-40B4-BE49-F238E27FC236}">
                <a16:creationId xmlns:a16="http://schemas.microsoft.com/office/drawing/2014/main" id="{2E220579-ED63-04FA-485C-3B09265B8A79}"/>
              </a:ext>
            </a:extLst>
          </p:cNvPr>
          <p:cNvPicPr>
            <a:picLocks noChangeAspect="1"/>
          </p:cNvPicPr>
          <p:nvPr/>
        </p:nvPicPr>
        <p:blipFill>
          <a:blip r:embed="rId2"/>
          <a:stretch>
            <a:fillRect/>
          </a:stretch>
        </p:blipFill>
        <p:spPr>
          <a:xfrm>
            <a:off x="6096000" y="3515741"/>
            <a:ext cx="314325" cy="285750"/>
          </a:xfrm>
          <a:prstGeom prst="rect">
            <a:avLst/>
          </a:prstGeom>
        </p:spPr>
      </p:pic>
    </p:spTree>
    <p:extLst>
      <p:ext uri="{BB962C8B-B14F-4D97-AF65-F5344CB8AC3E}">
        <p14:creationId xmlns:p14="http://schemas.microsoft.com/office/powerpoint/2010/main" val="3114780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6EBB3-287E-391B-DECC-971C9FA4A07B}"/>
              </a:ext>
            </a:extLst>
          </p:cNvPr>
          <p:cNvSpPr>
            <a:spLocks noGrp="1"/>
          </p:cNvSpPr>
          <p:nvPr>
            <p:ph type="title"/>
          </p:nvPr>
        </p:nvSpPr>
        <p:spPr>
          <a:xfrm>
            <a:off x="581192" y="702156"/>
            <a:ext cx="11029616" cy="567844"/>
          </a:xfrm>
        </p:spPr>
        <p:txBody>
          <a:bodyPr/>
          <a:lstStyle/>
          <a:p>
            <a:r>
              <a:rPr lang="en-US" dirty="0"/>
              <a:t>Variables in r</a:t>
            </a:r>
          </a:p>
        </p:txBody>
      </p:sp>
      <p:sp>
        <p:nvSpPr>
          <p:cNvPr id="3" name="Content Placeholder 2">
            <a:extLst>
              <a:ext uri="{FF2B5EF4-FFF2-40B4-BE49-F238E27FC236}">
                <a16:creationId xmlns:a16="http://schemas.microsoft.com/office/drawing/2014/main" id="{F12B097E-AAD8-4A7A-B0E0-C39F4E8D71AE}"/>
              </a:ext>
            </a:extLst>
          </p:cNvPr>
          <p:cNvSpPr>
            <a:spLocks noGrp="1"/>
          </p:cNvSpPr>
          <p:nvPr>
            <p:ph idx="1"/>
          </p:nvPr>
        </p:nvSpPr>
        <p:spPr>
          <a:xfrm>
            <a:off x="581192" y="1337972"/>
            <a:ext cx="11029615" cy="2802228"/>
          </a:xfrm>
        </p:spPr>
        <p:txBody>
          <a:bodyPr>
            <a:normAutofit/>
          </a:bodyPr>
          <a:lstStyle/>
          <a:p>
            <a:r>
              <a:rPr lang="en-US" dirty="0"/>
              <a:t>Variable names</a:t>
            </a:r>
          </a:p>
          <a:p>
            <a:pPr lvl="1"/>
            <a:r>
              <a:rPr lang="en-US" dirty="0"/>
              <a:t>Variables are created using the assignment operator &lt;</a:t>
            </a:r>
          </a:p>
          <a:p>
            <a:pPr lvl="1"/>
            <a:r>
              <a:rPr lang="en-US" dirty="0"/>
              <a:t>Variables can store different types of data (numeric, character, logical, etc.).</a:t>
            </a:r>
          </a:p>
          <a:p>
            <a:pPr lvl="1"/>
            <a:r>
              <a:rPr lang="en-US" dirty="0"/>
              <a:t>Variables can be reassigned new values anytime.</a:t>
            </a:r>
          </a:p>
          <a:p>
            <a:pPr lvl="1"/>
            <a:r>
              <a:rPr lang="en-US" dirty="0"/>
              <a:t>The </a:t>
            </a:r>
            <a:r>
              <a:rPr lang="en-US" dirty="0">
                <a:hlinkClick r:id="rId2"/>
              </a:rPr>
              <a:t>document</a:t>
            </a:r>
            <a:r>
              <a:rPr lang="en-US" dirty="0"/>
              <a:t> shows professional naming for your code</a:t>
            </a:r>
          </a:p>
          <a:p>
            <a:r>
              <a:rPr lang="en-US" dirty="0"/>
              <a:t>Object in the ENVIRONMENT</a:t>
            </a:r>
          </a:p>
          <a:p>
            <a:pPr lvl="1"/>
            <a:r>
              <a:rPr lang="en-US" dirty="0"/>
              <a:t>Any data structure or function that is defined using commands becomes an object in the ENVIRONMENT</a:t>
            </a:r>
          </a:p>
        </p:txBody>
      </p:sp>
      <p:pic>
        <p:nvPicPr>
          <p:cNvPr id="8" name="Picture 7">
            <a:extLst>
              <a:ext uri="{FF2B5EF4-FFF2-40B4-BE49-F238E27FC236}">
                <a16:creationId xmlns:a16="http://schemas.microsoft.com/office/drawing/2014/main" id="{37B7C4EC-5B29-EEF8-1782-E0B06842D72D}"/>
              </a:ext>
            </a:extLst>
          </p:cNvPr>
          <p:cNvPicPr>
            <a:picLocks noChangeAspect="1"/>
          </p:cNvPicPr>
          <p:nvPr/>
        </p:nvPicPr>
        <p:blipFill>
          <a:blip r:embed="rId3"/>
          <a:stretch>
            <a:fillRect/>
          </a:stretch>
        </p:blipFill>
        <p:spPr>
          <a:xfrm>
            <a:off x="4291013" y="4360277"/>
            <a:ext cx="3925888" cy="2319502"/>
          </a:xfrm>
          <a:prstGeom prst="rect">
            <a:avLst/>
          </a:prstGeom>
        </p:spPr>
      </p:pic>
    </p:spTree>
    <p:extLst>
      <p:ext uri="{BB962C8B-B14F-4D97-AF65-F5344CB8AC3E}">
        <p14:creationId xmlns:p14="http://schemas.microsoft.com/office/powerpoint/2010/main" val="2988595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550E35-2BF9-493A-4D3E-3E981252B988}"/>
              </a:ext>
            </a:extLst>
          </p:cNvPr>
          <p:cNvSpPr>
            <a:spLocks noGrp="1"/>
          </p:cNvSpPr>
          <p:nvPr>
            <p:ph idx="1"/>
          </p:nvPr>
        </p:nvSpPr>
        <p:spPr>
          <a:xfrm>
            <a:off x="416092" y="791464"/>
            <a:ext cx="11029615" cy="2345436"/>
          </a:xfrm>
        </p:spPr>
        <p:txBody>
          <a:bodyPr/>
          <a:lstStyle/>
          <a:p>
            <a:r>
              <a:rPr lang="en-US" dirty="0"/>
              <a:t>Remove objects</a:t>
            </a:r>
          </a:p>
          <a:p>
            <a:pPr lvl="1"/>
            <a:r>
              <a:rPr lang="en-US" dirty="0"/>
              <a:t>The objects can be removed from the ENVIRONMENT</a:t>
            </a:r>
          </a:p>
          <a:p>
            <a:pPr lvl="1"/>
            <a:r>
              <a:rPr lang="en-US" dirty="0"/>
              <a:t>rm(x)</a:t>
            </a:r>
          </a:p>
          <a:p>
            <a:r>
              <a:rPr lang="en-US" dirty="0"/>
              <a:t>Clean ENVIRONMENT</a:t>
            </a:r>
          </a:p>
          <a:p>
            <a:pPr lvl="1"/>
            <a:r>
              <a:rPr lang="en-US" dirty="0"/>
              <a:t>Broom icon in the ENVIRONMENT mean bar</a:t>
            </a:r>
          </a:p>
          <a:p>
            <a:pPr lvl="1"/>
            <a:r>
              <a:rPr lang="en-US" dirty="0"/>
              <a:t>or </a:t>
            </a:r>
            <a:r>
              <a:rPr lang="en-US" b="1" dirty="0"/>
              <a:t>rm(list=ls())</a:t>
            </a:r>
          </a:p>
        </p:txBody>
      </p:sp>
    </p:spTree>
    <p:extLst>
      <p:ext uri="{BB962C8B-B14F-4D97-AF65-F5344CB8AC3E}">
        <p14:creationId xmlns:p14="http://schemas.microsoft.com/office/powerpoint/2010/main" val="1480960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2BBB0-0FBE-B2B8-506E-78322C7EB688}"/>
              </a:ext>
            </a:extLst>
          </p:cNvPr>
          <p:cNvSpPr>
            <a:spLocks noGrp="1"/>
          </p:cNvSpPr>
          <p:nvPr>
            <p:ph type="title"/>
          </p:nvPr>
        </p:nvSpPr>
        <p:spPr>
          <a:xfrm>
            <a:off x="581192" y="702156"/>
            <a:ext cx="11029616" cy="523140"/>
          </a:xfrm>
        </p:spPr>
        <p:txBody>
          <a:bodyPr/>
          <a:lstStyle/>
          <a:p>
            <a:r>
              <a:rPr lang="en-US" dirty="0"/>
              <a:t>LIST IN R</a:t>
            </a:r>
          </a:p>
        </p:txBody>
      </p:sp>
      <p:sp>
        <p:nvSpPr>
          <p:cNvPr id="3" name="Content Placeholder 2">
            <a:extLst>
              <a:ext uri="{FF2B5EF4-FFF2-40B4-BE49-F238E27FC236}">
                <a16:creationId xmlns:a16="http://schemas.microsoft.com/office/drawing/2014/main" id="{BAAB52E6-6887-C0A3-DDE3-CA6AAA229011}"/>
              </a:ext>
            </a:extLst>
          </p:cNvPr>
          <p:cNvSpPr>
            <a:spLocks noGrp="1"/>
          </p:cNvSpPr>
          <p:nvPr>
            <p:ph idx="1"/>
          </p:nvPr>
        </p:nvSpPr>
        <p:spPr>
          <a:xfrm>
            <a:off x="581193" y="1437540"/>
            <a:ext cx="11029615" cy="2988156"/>
          </a:xfrm>
        </p:spPr>
        <p:txBody>
          <a:bodyPr>
            <a:normAutofit/>
          </a:bodyPr>
          <a:lstStyle/>
          <a:p>
            <a:r>
              <a:rPr lang="en-US" dirty="0"/>
              <a:t>Creating a list</a:t>
            </a:r>
          </a:p>
          <a:p>
            <a:pPr lvl="1"/>
            <a:r>
              <a:rPr lang="en-US" dirty="0"/>
              <a:t>A list in R is a flexible data structure that can contain elements of different types: numbers, characters, vectors, matrices, data frames, or even other lists.</a:t>
            </a:r>
          </a:p>
          <a:p>
            <a:pPr lvl="1"/>
            <a:r>
              <a:rPr lang="en-US" dirty="0"/>
              <a:t>It's like a container for multiple objects.</a:t>
            </a:r>
          </a:p>
          <a:p>
            <a:pPr lvl="1"/>
            <a:endParaRPr lang="en-US" dirty="0"/>
          </a:p>
          <a:p>
            <a:r>
              <a:rPr lang="en-US" dirty="0"/>
              <a:t>Accessing elements in a list</a:t>
            </a:r>
          </a:p>
          <a:p>
            <a:pPr lvl="1"/>
            <a:r>
              <a:rPr lang="en-US" dirty="0"/>
              <a:t>Use [[ ]] to access elements by position or name.</a:t>
            </a:r>
          </a:p>
          <a:p>
            <a:pPr lvl="1"/>
            <a:r>
              <a:rPr lang="en-US" dirty="0"/>
              <a:t>Use $ to access elements by name.</a:t>
            </a:r>
          </a:p>
          <a:p>
            <a:pPr lvl="1"/>
            <a:endParaRPr lang="en-US" dirty="0"/>
          </a:p>
        </p:txBody>
      </p:sp>
    </p:spTree>
    <p:extLst>
      <p:ext uri="{BB962C8B-B14F-4D97-AF65-F5344CB8AC3E}">
        <p14:creationId xmlns:p14="http://schemas.microsoft.com/office/powerpoint/2010/main" val="226845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F1A1A-5D62-6502-24F8-E47A009B8D56}"/>
              </a:ext>
            </a:extLst>
          </p:cNvPr>
          <p:cNvSpPr>
            <a:spLocks noGrp="1"/>
          </p:cNvSpPr>
          <p:nvPr>
            <p:ph type="title"/>
          </p:nvPr>
        </p:nvSpPr>
        <p:spPr>
          <a:xfrm>
            <a:off x="581192" y="702156"/>
            <a:ext cx="11029616" cy="550572"/>
          </a:xfrm>
        </p:spPr>
        <p:txBody>
          <a:bodyPr/>
          <a:lstStyle/>
          <a:p>
            <a:r>
              <a:rPr lang="en-US" dirty="0"/>
              <a:t>Data sets</a:t>
            </a:r>
          </a:p>
        </p:txBody>
      </p:sp>
      <p:sp>
        <p:nvSpPr>
          <p:cNvPr id="3" name="Content Placeholder 2">
            <a:extLst>
              <a:ext uri="{FF2B5EF4-FFF2-40B4-BE49-F238E27FC236}">
                <a16:creationId xmlns:a16="http://schemas.microsoft.com/office/drawing/2014/main" id="{CA520B1B-4EE5-569B-33AA-A7EBBEE34E6C}"/>
              </a:ext>
            </a:extLst>
          </p:cNvPr>
          <p:cNvSpPr>
            <a:spLocks noGrp="1"/>
          </p:cNvSpPr>
          <p:nvPr>
            <p:ph idx="1"/>
          </p:nvPr>
        </p:nvSpPr>
        <p:spPr>
          <a:xfrm>
            <a:off x="581191" y="1442820"/>
            <a:ext cx="11029615" cy="2498244"/>
          </a:xfrm>
        </p:spPr>
        <p:txBody>
          <a:bodyPr>
            <a:normAutofit/>
          </a:bodyPr>
          <a:lstStyle/>
          <a:p>
            <a:r>
              <a:rPr lang="en-US" dirty="0"/>
              <a:t>Read csv</a:t>
            </a:r>
          </a:p>
          <a:p>
            <a:pPr lvl="1"/>
            <a:r>
              <a:rPr lang="en-US" b="1" dirty="0"/>
              <a:t>read.csv() </a:t>
            </a:r>
            <a:r>
              <a:rPr lang="en-US" dirty="0"/>
              <a:t>for reading CSV files.</a:t>
            </a:r>
          </a:p>
          <a:p>
            <a:r>
              <a:rPr lang="en-US" dirty="0"/>
              <a:t>Check columns</a:t>
            </a:r>
          </a:p>
          <a:p>
            <a:pPr lvl="1"/>
            <a:r>
              <a:rPr lang="en-US" dirty="0"/>
              <a:t>Accessing column names using </a:t>
            </a:r>
            <a:r>
              <a:rPr lang="en-US" b="1" dirty="0" err="1"/>
              <a:t>colnames</a:t>
            </a:r>
            <a:r>
              <a:rPr lang="en-US" b="1" dirty="0"/>
              <a:t>()</a:t>
            </a:r>
          </a:p>
          <a:p>
            <a:r>
              <a:rPr lang="en-US" dirty="0"/>
              <a:t>Add new columns</a:t>
            </a:r>
          </a:p>
          <a:p>
            <a:pPr lvl="1"/>
            <a:r>
              <a:rPr lang="en-US" dirty="0"/>
              <a:t>Adding columns based on calculations or conditions</a:t>
            </a:r>
          </a:p>
        </p:txBody>
      </p:sp>
    </p:spTree>
    <p:extLst>
      <p:ext uri="{BB962C8B-B14F-4D97-AF65-F5344CB8AC3E}">
        <p14:creationId xmlns:p14="http://schemas.microsoft.com/office/powerpoint/2010/main" val="19090624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38C76-95BA-C793-5686-ABFAB64B6C8D}"/>
            </a:ext>
          </a:extLst>
        </p:cNvPr>
        <p:cNvGrpSpPr/>
        <p:nvPr/>
      </p:nvGrpSpPr>
      <p:grpSpPr>
        <a:xfrm>
          <a:off x="0" y="0"/>
          <a:ext cx="0" cy="0"/>
          <a:chOff x="0" y="0"/>
          <a:chExt cx="0" cy="0"/>
        </a:xfrm>
      </p:grpSpPr>
      <p:pic>
        <p:nvPicPr>
          <p:cNvPr id="4" name="Picture 3" descr="A colorful background with waves&#10;&#10;Description automatically generated with medium confidence">
            <a:extLst>
              <a:ext uri="{FF2B5EF4-FFF2-40B4-BE49-F238E27FC236}">
                <a16:creationId xmlns:a16="http://schemas.microsoft.com/office/drawing/2014/main" id="{58D3FBA9-EB88-E960-2AE7-786990295ED9}"/>
              </a:ext>
            </a:extLst>
          </p:cNvPr>
          <p:cNvPicPr>
            <a:picLocks noChangeAspect="1"/>
          </p:cNvPicPr>
          <p:nvPr/>
        </p:nvPicPr>
        <p:blipFill>
          <a:blip r:embed="rId2"/>
          <a:srcRect r="11111"/>
          <a:stretch/>
        </p:blipFill>
        <p:spPr>
          <a:xfrm>
            <a:off x="20" y="10"/>
            <a:ext cx="12191980" cy="6857988"/>
          </a:xfrm>
          <a:prstGeom prst="rect">
            <a:avLst/>
          </a:prstGeom>
        </p:spPr>
      </p:pic>
      <p:sp>
        <p:nvSpPr>
          <p:cNvPr id="2" name="Title 1">
            <a:extLst>
              <a:ext uri="{FF2B5EF4-FFF2-40B4-BE49-F238E27FC236}">
                <a16:creationId xmlns:a16="http://schemas.microsoft.com/office/drawing/2014/main" id="{E59A431E-1106-B5ED-E584-9849C2F33B7E}"/>
              </a:ext>
            </a:extLst>
          </p:cNvPr>
          <p:cNvSpPr>
            <a:spLocks noGrp="1"/>
          </p:cNvSpPr>
          <p:nvPr>
            <p:ph type="ctrTitle"/>
          </p:nvPr>
        </p:nvSpPr>
        <p:spPr>
          <a:xfrm>
            <a:off x="837126" y="1693546"/>
            <a:ext cx="4320227" cy="2009774"/>
          </a:xfrm>
        </p:spPr>
        <p:txBody>
          <a:bodyPr>
            <a:normAutofit/>
          </a:bodyPr>
          <a:lstStyle/>
          <a:p>
            <a:r>
              <a:rPr lang="en-US" sz="4000" dirty="0">
                <a:solidFill>
                  <a:srgbClr val="FFFFFF"/>
                </a:solidFill>
              </a:rPr>
              <a:t>WEEK 01 </a:t>
            </a:r>
            <a:br>
              <a:rPr lang="en-US" sz="4000" dirty="0">
                <a:solidFill>
                  <a:srgbClr val="FFFFFF"/>
                </a:solidFill>
              </a:rPr>
            </a:br>
            <a:br>
              <a:rPr lang="en-US" sz="4000" dirty="0">
                <a:solidFill>
                  <a:srgbClr val="FFFFFF"/>
                </a:solidFill>
              </a:rPr>
            </a:br>
            <a:r>
              <a:rPr lang="en-US" sz="4000" dirty="0">
                <a:solidFill>
                  <a:srgbClr val="FFFFFF"/>
                </a:solidFill>
              </a:rPr>
              <a:t>PRACTICES</a:t>
            </a:r>
          </a:p>
        </p:txBody>
      </p:sp>
      <p:sp>
        <p:nvSpPr>
          <p:cNvPr id="5" name="TextBox 4">
            <a:extLst>
              <a:ext uri="{FF2B5EF4-FFF2-40B4-BE49-F238E27FC236}">
                <a16:creationId xmlns:a16="http://schemas.microsoft.com/office/drawing/2014/main" id="{F2B148C6-58E8-E23C-5261-EB3189AC537F}"/>
              </a:ext>
            </a:extLst>
          </p:cNvPr>
          <p:cNvSpPr txBox="1"/>
          <p:nvPr/>
        </p:nvSpPr>
        <p:spPr>
          <a:xfrm>
            <a:off x="837126" y="4289196"/>
            <a:ext cx="3912124" cy="3046988"/>
          </a:xfrm>
          <a:prstGeom prst="rect">
            <a:avLst/>
          </a:prstGeom>
          <a:noFill/>
        </p:spPr>
        <p:txBody>
          <a:bodyPr wrap="square" rtlCol="0">
            <a:spAutoFit/>
          </a:bodyPr>
          <a:lstStyle/>
          <a:p>
            <a:r>
              <a:rPr lang="en-US" sz="3200" dirty="0">
                <a:solidFill>
                  <a:srgbClr val="FFFFFF">
                    <a:alpha val="75000"/>
                  </a:srgbClr>
                </a:solidFill>
              </a:rPr>
              <a:t>Instructor: Yanan Wu</a:t>
            </a:r>
          </a:p>
          <a:p>
            <a:r>
              <a:rPr lang="en-US" sz="3200" dirty="0">
                <a:solidFill>
                  <a:srgbClr val="FFFFFF">
                    <a:alpha val="75000"/>
                  </a:srgbClr>
                </a:solidFill>
              </a:rPr>
              <a:t>TA: Khadija Nisar</a:t>
            </a:r>
          </a:p>
          <a:p>
            <a:r>
              <a:rPr lang="en-US" sz="3200" dirty="0">
                <a:solidFill>
                  <a:srgbClr val="FFFFFF">
                    <a:alpha val="75000"/>
                  </a:srgbClr>
                </a:solidFill>
              </a:rPr>
              <a:t> </a:t>
            </a:r>
          </a:p>
          <a:p>
            <a:r>
              <a:rPr lang="en-US" sz="3200" dirty="0">
                <a:solidFill>
                  <a:srgbClr val="FFFFFF">
                    <a:alpha val="75000"/>
                  </a:srgbClr>
                </a:solidFill>
              </a:rPr>
              <a:t>Spring 2025</a:t>
            </a:r>
          </a:p>
          <a:p>
            <a:endParaRPr lang="en-US" sz="3200" dirty="0">
              <a:solidFill>
                <a:srgbClr val="FFFFFF">
                  <a:alpha val="75000"/>
                </a:srgbClr>
              </a:solidFill>
            </a:endParaRPr>
          </a:p>
          <a:p>
            <a:endParaRPr lang="en-US" sz="3200" dirty="0"/>
          </a:p>
        </p:txBody>
      </p:sp>
    </p:spTree>
    <p:extLst>
      <p:ext uri="{BB962C8B-B14F-4D97-AF65-F5344CB8AC3E}">
        <p14:creationId xmlns:p14="http://schemas.microsoft.com/office/powerpoint/2010/main" val="2357461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207CA-912C-38BB-30B1-146F09180A3B}"/>
              </a:ext>
            </a:extLst>
          </p:cNvPr>
          <p:cNvSpPr>
            <a:spLocks noGrp="1"/>
          </p:cNvSpPr>
          <p:nvPr>
            <p:ph type="title"/>
          </p:nvPr>
        </p:nvSpPr>
        <p:spPr>
          <a:xfrm>
            <a:off x="581192" y="702156"/>
            <a:ext cx="11029616" cy="517044"/>
          </a:xfrm>
        </p:spPr>
        <p:txBody>
          <a:bodyPr>
            <a:normAutofit fontScale="90000"/>
          </a:bodyPr>
          <a:lstStyle/>
          <a:p>
            <a:r>
              <a:rPr lang="en-US" dirty="0"/>
              <a:t>practices</a:t>
            </a:r>
          </a:p>
        </p:txBody>
      </p:sp>
      <p:sp>
        <p:nvSpPr>
          <p:cNvPr id="3" name="Content Placeholder 2">
            <a:extLst>
              <a:ext uri="{FF2B5EF4-FFF2-40B4-BE49-F238E27FC236}">
                <a16:creationId xmlns:a16="http://schemas.microsoft.com/office/drawing/2014/main" id="{EF133570-8B44-49C7-A5A9-E5EAAB6D884E}"/>
              </a:ext>
            </a:extLst>
          </p:cNvPr>
          <p:cNvSpPr>
            <a:spLocks noGrp="1"/>
          </p:cNvSpPr>
          <p:nvPr>
            <p:ph idx="1"/>
          </p:nvPr>
        </p:nvSpPr>
        <p:spPr>
          <a:xfrm>
            <a:off x="581191" y="1413764"/>
            <a:ext cx="11029615" cy="1439164"/>
          </a:xfrm>
        </p:spPr>
        <p:txBody>
          <a:bodyPr>
            <a:normAutofit/>
          </a:bodyPr>
          <a:lstStyle/>
          <a:p>
            <a:r>
              <a:rPr lang="en-US" dirty="0"/>
              <a:t>Explore Tools and Help in RStudio</a:t>
            </a:r>
          </a:p>
          <a:p>
            <a:r>
              <a:rPr lang="en-US" dirty="0"/>
              <a:t>Explore the different tables in RStudio</a:t>
            </a:r>
          </a:p>
        </p:txBody>
      </p:sp>
    </p:spTree>
    <p:extLst>
      <p:ext uri="{BB962C8B-B14F-4D97-AF65-F5344CB8AC3E}">
        <p14:creationId xmlns:p14="http://schemas.microsoft.com/office/powerpoint/2010/main" val="1386969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74546-1E76-0851-BC94-37A858966BD1}"/>
              </a:ext>
            </a:extLst>
          </p:cNvPr>
          <p:cNvSpPr>
            <a:spLocks noGrp="1"/>
          </p:cNvSpPr>
          <p:nvPr>
            <p:ph type="title"/>
          </p:nvPr>
        </p:nvSpPr>
        <p:spPr>
          <a:xfrm>
            <a:off x="581192" y="702156"/>
            <a:ext cx="11029616" cy="559716"/>
          </a:xfrm>
        </p:spPr>
        <p:txBody>
          <a:bodyPr/>
          <a:lstStyle/>
          <a:p>
            <a:r>
              <a:rPr lang="en-US" dirty="0"/>
              <a:t>Ta introduction</a:t>
            </a:r>
          </a:p>
        </p:txBody>
      </p:sp>
      <p:sp>
        <p:nvSpPr>
          <p:cNvPr id="3" name="Content Placeholder 2">
            <a:extLst>
              <a:ext uri="{FF2B5EF4-FFF2-40B4-BE49-F238E27FC236}">
                <a16:creationId xmlns:a16="http://schemas.microsoft.com/office/drawing/2014/main" id="{B9B5C6A6-F4A7-A78B-5041-F6DD403307D8}"/>
              </a:ext>
            </a:extLst>
          </p:cNvPr>
          <p:cNvSpPr>
            <a:spLocks noGrp="1"/>
          </p:cNvSpPr>
          <p:nvPr>
            <p:ph idx="1"/>
          </p:nvPr>
        </p:nvSpPr>
        <p:spPr>
          <a:xfrm>
            <a:off x="581193" y="1318668"/>
            <a:ext cx="11029615" cy="1581912"/>
          </a:xfrm>
        </p:spPr>
        <p:txBody>
          <a:bodyPr/>
          <a:lstStyle/>
          <a:p>
            <a:pPr>
              <a:lnSpc>
                <a:spcPct val="200000"/>
              </a:lnSpc>
            </a:pPr>
            <a:r>
              <a:rPr lang="en-US" dirty="0"/>
              <a:t>Office Hours: 3: 00 – 5: 00 PM on Tuesday </a:t>
            </a:r>
          </a:p>
          <a:p>
            <a:pPr>
              <a:lnSpc>
                <a:spcPct val="200000"/>
              </a:lnSpc>
            </a:pPr>
            <a:r>
              <a:rPr lang="en-US" dirty="0"/>
              <a:t>Office Location: Room 102 B, Main Geography Building</a:t>
            </a:r>
          </a:p>
        </p:txBody>
      </p:sp>
    </p:spTree>
    <p:extLst>
      <p:ext uri="{BB962C8B-B14F-4D97-AF65-F5344CB8AC3E}">
        <p14:creationId xmlns:p14="http://schemas.microsoft.com/office/powerpoint/2010/main" val="1809261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BF29F-2975-8149-4D2E-13B298DAB684}"/>
              </a:ext>
            </a:extLst>
          </p:cNvPr>
          <p:cNvSpPr>
            <a:spLocks noGrp="1"/>
          </p:cNvSpPr>
          <p:nvPr>
            <p:ph type="title"/>
          </p:nvPr>
        </p:nvSpPr>
        <p:spPr>
          <a:xfrm>
            <a:off x="581192" y="702156"/>
            <a:ext cx="11029616" cy="843180"/>
          </a:xfrm>
        </p:spPr>
        <p:txBody>
          <a:bodyPr>
            <a:normAutofit/>
          </a:bodyPr>
          <a:lstStyle/>
          <a:p>
            <a:r>
              <a:rPr lang="en-US" sz="4000" dirty="0"/>
              <a:t>How about you?</a:t>
            </a:r>
          </a:p>
        </p:txBody>
      </p:sp>
      <p:sp>
        <p:nvSpPr>
          <p:cNvPr id="3" name="Content Placeholder 2">
            <a:extLst>
              <a:ext uri="{FF2B5EF4-FFF2-40B4-BE49-F238E27FC236}">
                <a16:creationId xmlns:a16="http://schemas.microsoft.com/office/drawing/2014/main" id="{F7B7FA28-2DE1-140A-6DB6-7F35DC02A2FB}"/>
              </a:ext>
            </a:extLst>
          </p:cNvPr>
          <p:cNvSpPr>
            <a:spLocks noGrp="1"/>
          </p:cNvSpPr>
          <p:nvPr>
            <p:ph idx="1"/>
          </p:nvPr>
        </p:nvSpPr>
        <p:spPr>
          <a:xfrm>
            <a:off x="581193" y="1691640"/>
            <a:ext cx="11029615" cy="4050792"/>
          </a:xfrm>
        </p:spPr>
        <p:txBody>
          <a:bodyPr>
            <a:normAutofit/>
          </a:bodyPr>
          <a:lstStyle/>
          <a:p>
            <a:pPr>
              <a:lnSpc>
                <a:spcPct val="200000"/>
              </a:lnSpc>
            </a:pPr>
            <a:r>
              <a:rPr lang="en-US" sz="2800" dirty="0"/>
              <a:t>Your background (e.g., name, major, where you come from)</a:t>
            </a:r>
          </a:p>
          <a:p>
            <a:pPr>
              <a:lnSpc>
                <a:spcPct val="200000"/>
              </a:lnSpc>
            </a:pPr>
            <a:r>
              <a:rPr lang="en-US" sz="2800" dirty="0"/>
              <a:t>What is your funniest thing that happened during your winter break?</a:t>
            </a:r>
          </a:p>
          <a:p>
            <a:pPr>
              <a:lnSpc>
                <a:spcPct val="200000"/>
              </a:lnSpc>
            </a:pPr>
            <a:r>
              <a:rPr lang="en-US" sz="2800" dirty="0"/>
              <a:t>What relevant experience do you have with statistics?</a:t>
            </a:r>
          </a:p>
          <a:p>
            <a:pPr>
              <a:lnSpc>
                <a:spcPct val="200000"/>
              </a:lnSpc>
            </a:pPr>
            <a:r>
              <a:rPr lang="en-US" sz="2800" dirty="0"/>
              <a:t>What are your expectations for this course?</a:t>
            </a:r>
          </a:p>
        </p:txBody>
      </p:sp>
    </p:spTree>
    <p:extLst>
      <p:ext uri="{BB962C8B-B14F-4D97-AF65-F5344CB8AC3E}">
        <p14:creationId xmlns:p14="http://schemas.microsoft.com/office/powerpoint/2010/main" val="3358990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93E8B-7FBE-0877-C449-24C0CBBD939B}"/>
              </a:ext>
            </a:extLst>
          </p:cNvPr>
          <p:cNvSpPr>
            <a:spLocks noGrp="1"/>
          </p:cNvSpPr>
          <p:nvPr>
            <p:ph type="title"/>
          </p:nvPr>
        </p:nvSpPr>
        <p:spPr>
          <a:xfrm>
            <a:off x="581192" y="702156"/>
            <a:ext cx="11029616" cy="559716"/>
          </a:xfrm>
        </p:spPr>
        <p:txBody>
          <a:bodyPr/>
          <a:lstStyle/>
          <a:p>
            <a:r>
              <a:rPr lang="en-US" dirty="0"/>
              <a:t>Resources</a:t>
            </a:r>
          </a:p>
        </p:txBody>
      </p:sp>
      <p:sp>
        <p:nvSpPr>
          <p:cNvPr id="3" name="Content Placeholder 2">
            <a:extLst>
              <a:ext uri="{FF2B5EF4-FFF2-40B4-BE49-F238E27FC236}">
                <a16:creationId xmlns:a16="http://schemas.microsoft.com/office/drawing/2014/main" id="{D80C5EB1-F34F-B2D0-0670-9CC746161547}"/>
              </a:ext>
            </a:extLst>
          </p:cNvPr>
          <p:cNvSpPr>
            <a:spLocks noGrp="1"/>
          </p:cNvSpPr>
          <p:nvPr>
            <p:ph idx="1"/>
          </p:nvPr>
        </p:nvSpPr>
        <p:spPr>
          <a:xfrm>
            <a:off x="663486" y="1380744"/>
            <a:ext cx="11029615" cy="4096512"/>
          </a:xfrm>
        </p:spPr>
        <p:txBody>
          <a:bodyPr/>
          <a:lstStyle/>
          <a:p>
            <a:pPr>
              <a:lnSpc>
                <a:spcPct val="120000"/>
              </a:lnSpc>
              <a:spcBef>
                <a:spcPts val="0"/>
              </a:spcBef>
              <a:buFont typeface="Wingdings" panose="05000000000000000000" pitchFamily="2" charset="2"/>
              <a:buChar char="§"/>
            </a:pPr>
            <a:r>
              <a:rPr lang="en-US" sz="1800" dirty="0"/>
              <a:t>Introductory text is available for free via </a:t>
            </a:r>
            <a:r>
              <a:rPr lang="en-US" sz="1800" u="sng" dirty="0">
                <a:hlinkClick r:id="rId2"/>
              </a:rPr>
              <a:t>https://www.openintro.org/book/os/</a:t>
            </a:r>
            <a:endParaRPr lang="en-US" sz="1800" dirty="0"/>
          </a:p>
          <a:p>
            <a:pPr>
              <a:lnSpc>
                <a:spcPct val="120000"/>
              </a:lnSpc>
              <a:spcBef>
                <a:spcPts val="0"/>
              </a:spcBef>
            </a:pPr>
            <a:r>
              <a:rPr lang="en-US" sz="1800" dirty="0"/>
              <a:t>Intermediate book is Joseph Hair, William Black, Barry Babin and Rolph Anderson. Multivariate Data Analysis. Edition 7 or 8. Upper Saddle River NJ: Prentice Hall.</a:t>
            </a:r>
          </a:p>
          <a:p>
            <a:pPr>
              <a:lnSpc>
                <a:spcPct val="120000"/>
              </a:lnSpc>
              <a:spcBef>
                <a:spcPts val="0"/>
              </a:spcBef>
            </a:pPr>
            <a:endParaRPr lang="en-US" sz="1800" dirty="0"/>
          </a:p>
          <a:p>
            <a:pPr marL="0" indent="0">
              <a:lnSpc>
                <a:spcPct val="120000"/>
              </a:lnSpc>
              <a:spcBef>
                <a:spcPts val="0"/>
              </a:spcBef>
              <a:buNone/>
            </a:pPr>
            <a:r>
              <a:rPr lang="en-US" sz="1800" dirty="0"/>
              <a:t>Amazon.com usually offers used copies for less than $30.</a:t>
            </a:r>
          </a:p>
          <a:p>
            <a:pPr marL="0" indent="0">
              <a:lnSpc>
                <a:spcPct val="120000"/>
              </a:lnSpc>
              <a:spcBef>
                <a:spcPts val="0"/>
              </a:spcBef>
              <a:buNone/>
            </a:pPr>
            <a:r>
              <a:rPr lang="en-US" sz="1800" u="sng" dirty="0">
                <a:hlinkClick r:id="rId3"/>
              </a:rPr>
              <a:t>https://www.amazon.com/Multivariate-Analysis-Joseph-Anderson-William/dp/9353501350/ref=pd_cp_14_2/144-5828787-2724822?_encoding=UTF8&amp;pd_rd_i=9353501350&amp;pd_rd_r=397e3554-2af1-476b-8336-5c1018af6453&amp;pd_rd_w=Q3cmn&amp;pd_rd_wg=XzEv7&amp;pf_rd_p=0e5324e1-c848-4872-bbd5-5be6baedf80e&amp;pf_rd_r=FYB3ZG6A42Z1ANQMRH1V&amp;psc=1&amp;refRID=FYB3ZG6A42Z1ANQMRH1V</a:t>
            </a:r>
            <a:endParaRPr lang="en-US" dirty="0"/>
          </a:p>
        </p:txBody>
      </p:sp>
    </p:spTree>
    <p:extLst>
      <p:ext uri="{BB962C8B-B14F-4D97-AF65-F5344CB8AC3E}">
        <p14:creationId xmlns:p14="http://schemas.microsoft.com/office/powerpoint/2010/main" val="3378005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5BEA-F835-5188-91C9-2F7211B9D48A}"/>
              </a:ext>
            </a:extLst>
          </p:cNvPr>
          <p:cNvSpPr>
            <a:spLocks noGrp="1"/>
          </p:cNvSpPr>
          <p:nvPr>
            <p:ph type="title"/>
          </p:nvPr>
        </p:nvSpPr>
        <p:spPr>
          <a:xfrm>
            <a:off x="581192" y="702156"/>
            <a:ext cx="11029616" cy="678588"/>
          </a:xfrm>
        </p:spPr>
        <p:txBody>
          <a:bodyPr/>
          <a:lstStyle/>
          <a:p>
            <a:r>
              <a:rPr lang="en-US" dirty="0"/>
              <a:t>Course requirements</a:t>
            </a:r>
          </a:p>
        </p:txBody>
      </p:sp>
      <p:sp>
        <p:nvSpPr>
          <p:cNvPr id="3" name="Content Placeholder 2">
            <a:extLst>
              <a:ext uri="{FF2B5EF4-FFF2-40B4-BE49-F238E27FC236}">
                <a16:creationId xmlns:a16="http://schemas.microsoft.com/office/drawing/2014/main" id="{2D67FD95-1CD0-E227-926C-BDF162BB830E}"/>
              </a:ext>
            </a:extLst>
          </p:cNvPr>
          <p:cNvSpPr>
            <a:spLocks noGrp="1"/>
          </p:cNvSpPr>
          <p:nvPr>
            <p:ph idx="1"/>
          </p:nvPr>
        </p:nvSpPr>
        <p:spPr>
          <a:xfrm>
            <a:off x="581192" y="1627631"/>
            <a:ext cx="11029615" cy="2926081"/>
          </a:xfrm>
        </p:spPr>
        <p:txBody>
          <a:bodyPr>
            <a:noAutofit/>
          </a:bodyPr>
          <a:lstStyle/>
          <a:p>
            <a:r>
              <a:rPr lang="en-US" sz="2400" dirty="0">
                <a:solidFill>
                  <a:srgbClr val="000000"/>
                </a:solidFill>
                <a:latin typeface="Calibri" panose="020F0502020204030204" pitchFamily="34" charset="0"/>
              </a:rPr>
              <a:t>Assignments</a:t>
            </a:r>
            <a:r>
              <a:rPr lang="en-US" sz="2400" b="0" i="0" u="none" strike="noStrike" baseline="0" dirty="0">
                <a:solidFill>
                  <a:srgbClr val="000000"/>
                </a:solidFill>
                <a:latin typeface="Calibri" panose="020F0502020204030204" pitchFamily="34" charset="0"/>
              </a:rPr>
              <a:t>: 9 in total</a:t>
            </a:r>
          </a:p>
          <a:p>
            <a:pPr marL="324000" lvl="1" indent="0">
              <a:buNone/>
            </a:pPr>
            <a:r>
              <a:rPr lang="en-US" sz="2200" b="0" i="0" u="none" strike="noStrike" baseline="0" dirty="0">
                <a:solidFill>
                  <a:srgbClr val="000000"/>
                </a:solidFill>
                <a:latin typeface="Calibri" panose="020F0502020204030204" pitchFamily="34" charset="0"/>
              </a:rPr>
              <a:t>For any graded assignment, if the you do not agree with the grade received, the instructor and TA must be notified within one week after the assignment is graded.</a:t>
            </a:r>
          </a:p>
          <a:p>
            <a:r>
              <a:rPr lang="en-US" sz="2400" dirty="0">
                <a:solidFill>
                  <a:srgbClr val="000000"/>
                </a:solidFill>
                <a:latin typeface="Calibri" panose="020F0502020204030204" pitchFamily="34" charset="0"/>
              </a:rPr>
              <a:t>Late policy for lab </a:t>
            </a:r>
          </a:p>
          <a:p>
            <a:r>
              <a:rPr lang="en-US" sz="2400" dirty="0">
                <a:solidFill>
                  <a:srgbClr val="000000"/>
                </a:solidFill>
                <a:latin typeface="Calibri" panose="020F0502020204030204" pitchFamily="34" charset="0"/>
              </a:rPr>
              <a:t>One final project (oral presentation and paper report)</a:t>
            </a:r>
          </a:p>
        </p:txBody>
      </p:sp>
    </p:spTree>
    <p:extLst>
      <p:ext uri="{BB962C8B-B14F-4D97-AF65-F5344CB8AC3E}">
        <p14:creationId xmlns:p14="http://schemas.microsoft.com/office/powerpoint/2010/main" val="2680321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F6657-AA77-37DD-7B25-83BB2CA07614}"/>
              </a:ext>
            </a:extLst>
          </p:cNvPr>
          <p:cNvSpPr>
            <a:spLocks noGrp="1"/>
          </p:cNvSpPr>
          <p:nvPr>
            <p:ph type="title"/>
          </p:nvPr>
        </p:nvSpPr>
        <p:spPr>
          <a:xfrm>
            <a:off x="581192" y="702156"/>
            <a:ext cx="11029616" cy="504852"/>
          </a:xfrm>
        </p:spPr>
        <p:txBody>
          <a:bodyPr>
            <a:normAutofit fontScale="90000"/>
          </a:bodyPr>
          <a:lstStyle/>
          <a:p>
            <a:r>
              <a:rPr lang="en-US" dirty="0"/>
              <a:t>evaluation</a:t>
            </a:r>
          </a:p>
        </p:txBody>
      </p:sp>
      <p:sp>
        <p:nvSpPr>
          <p:cNvPr id="3" name="Content Placeholder 2">
            <a:extLst>
              <a:ext uri="{FF2B5EF4-FFF2-40B4-BE49-F238E27FC236}">
                <a16:creationId xmlns:a16="http://schemas.microsoft.com/office/drawing/2014/main" id="{D23B6DEA-8159-B287-B5B7-189C68B41E78}"/>
              </a:ext>
            </a:extLst>
          </p:cNvPr>
          <p:cNvSpPr>
            <a:spLocks noGrp="1"/>
          </p:cNvSpPr>
          <p:nvPr>
            <p:ph idx="1"/>
          </p:nvPr>
        </p:nvSpPr>
        <p:spPr>
          <a:xfrm>
            <a:off x="581191" y="1353312"/>
            <a:ext cx="11029615" cy="2968431"/>
          </a:xfrm>
        </p:spPr>
        <p:txBody>
          <a:bodyPr>
            <a:normAutofit lnSpcReduction="10000"/>
          </a:bodyPr>
          <a:lstStyle/>
          <a:p>
            <a:pPr marL="0" marR="0"/>
            <a:r>
              <a:rPr lang="en-US" sz="18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Assignments 		80% = nine assignments </a:t>
            </a:r>
          </a:p>
          <a:p>
            <a:pPr marL="594000" lvl="2">
              <a:buFont typeface="Wingdings" panose="05000000000000000000" pitchFamily="2" charset="2"/>
              <a:buChar char="Ø"/>
            </a:pPr>
            <a:r>
              <a:rPr lang="en-US" sz="1800" dirty="0">
                <a:solidFill>
                  <a:srgbClr val="000000"/>
                </a:solidFill>
                <a:latin typeface="Calibri" panose="020F0502020204030204" pitchFamily="34" charset="0"/>
                <a:ea typeface="DengXian" panose="02010600030101010101" pitchFamily="2" charset="-122"/>
                <a:cs typeface="Times New Roman" panose="02020603050405020304" pitchFamily="18" charset="0"/>
              </a:rPr>
              <a:t>Each assignment need to be completed </a:t>
            </a:r>
            <a:r>
              <a:rPr lang="en-US" altLang="zh-CN" sz="1800" dirty="0">
                <a:solidFill>
                  <a:srgbClr val="000000"/>
                </a:solidFill>
                <a:latin typeface="Calibri" panose="020F0502020204030204" pitchFamily="34" charset="0"/>
                <a:ea typeface="DengXian" panose="02010600030101010101" pitchFamily="2" charset="-122"/>
                <a:cs typeface="Times New Roman" panose="02020603050405020304" pitchFamily="18" charset="0"/>
              </a:rPr>
              <a:t>using R</a:t>
            </a:r>
            <a:endParaRPr lang="en-US" sz="1800"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594000" lvl="2">
              <a:buFont typeface="Wingdings" panose="05000000000000000000" pitchFamily="2" charset="2"/>
              <a:buChar char="Ø"/>
            </a:pPr>
            <a:r>
              <a:rPr lang="en-US" sz="1800" dirty="0">
                <a:solidFill>
                  <a:srgbClr val="000000"/>
                </a:solidFill>
                <a:latin typeface="Calibri" panose="020F0502020204030204" pitchFamily="34" charset="0"/>
                <a:ea typeface="DengXian" panose="02010600030101010101" pitchFamily="2" charset="-122"/>
                <a:cs typeface="Times New Roman" panose="02020603050405020304" pitchFamily="18" charset="0"/>
              </a:rPr>
              <a:t>You can ask for help with assignments from the instructor and TA, No plagiarism is allowed </a:t>
            </a:r>
          </a:p>
          <a:p>
            <a:pPr marL="594000" lvl="2">
              <a:buFont typeface="Wingdings" panose="05000000000000000000" pitchFamily="2" charset="2"/>
              <a:buChar char="Ø"/>
            </a:pPr>
            <a:endParaRPr lang="en-US" dirty="0">
              <a:effectLst/>
              <a:latin typeface="Courier New" panose="02070309020205020404" pitchFamily="49" charset="0"/>
              <a:ea typeface="DengXian" panose="02010600030101010101" pitchFamily="2" charset="-122"/>
              <a:cs typeface="Times New Roman" panose="02020603050405020304" pitchFamily="18" charset="0"/>
            </a:endParaRPr>
          </a:p>
          <a:p>
            <a:pPr marL="0" marR="0"/>
            <a:r>
              <a:rPr lang="en-US" sz="18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Final Project	 	20% = 15% oral </a:t>
            </a:r>
            <a:r>
              <a:rPr lang="en-US" sz="180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+ 5% </a:t>
            </a:r>
            <a:r>
              <a:rPr lang="en-US" sz="18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written</a:t>
            </a:r>
          </a:p>
          <a:p>
            <a:pPr marL="594000" lvl="2">
              <a:buFont typeface="Wingdings" panose="05000000000000000000" pitchFamily="2" charset="2"/>
              <a:buChar char="Ø"/>
            </a:pPr>
            <a:r>
              <a:rPr lang="en-US" sz="1800"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To apply &amp; to interpret statistical procedures</a:t>
            </a:r>
          </a:p>
          <a:p>
            <a:pPr marL="594000" lvl="2">
              <a:buFont typeface="Wingdings" panose="05000000000000000000" pitchFamily="2" charset="2"/>
              <a:buChar char="Ø"/>
            </a:pPr>
            <a:r>
              <a:rPr lang="en-US" sz="1800"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To make an oral presentation of a statistical analysis</a:t>
            </a:r>
          </a:p>
          <a:p>
            <a:pPr marL="594000" lvl="2">
              <a:buFont typeface="Wingdings" panose="05000000000000000000" pitchFamily="2" charset="2"/>
              <a:buChar char="Ø"/>
            </a:pPr>
            <a:r>
              <a:rPr lang="en-US" sz="1800"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To write a report</a:t>
            </a:r>
          </a:p>
        </p:txBody>
      </p:sp>
      <p:graphicFrame>
        <p:nvGraphicFramePr>
          <p:cNvPr id="6" name="Table 5">
            <a:extLst>
              <a:ext uri="{FF2B5EF4-FFF2-40B4-BE49-F238E27FC236}">
                <a16:creationId xmlns:a16="http://schemas.microsoft.com/office/drawing/2014/main" id="{FBFE9430-7A8F-35E5-C9E4-A7F9DDD491E3}"/>
              </a:ext>
            </a:extLst>
          </p:cNvPr>
          <p:cNvGraphicFramePr>
            <a:graphicFrameLocks noGrp="1"/>
          </p:cNvGraphicFramePr>
          <p:nvPr>
            <p:extLst>
              <p:ext uri="{D42A27DB-BD31-4B8C-83A1-F6EECF244321}">
                <p14:modId xmlns:p14="http://schemas.microsoft.com/office/powerpoint/2010/main" val="313882091"/>
              </p:ext>
            </p:extLst>
          </p:nvPr>
        </p:nvGraphicFramePr>
        <p:xfrm>
          <a:off x="1803134" y="4705791"/>
          <a:ext cx="8585731" cy="1544763"/>
        </p:xfrm>
        <a:graphic>
          <a:graphicData uri="http://schemas.openxmlformats.org/drawingml/2006/table">
            <a:tbl>
              <a:tblPr firstRow="1" firstCol="1" bandRow="1">
                <a:tableStyleId>{5C22544A-7EE6-4342-B048-85BDC9FD1C3A}</a:tableStyleId>
              </a:tblPr>
              <a:tblGrid>
                <a:gridCol w="447574">
                  <a:extLst>
                    <a:ext uri="{9D8B030D-6E8A-4147-A177-3AD203B41FA5}">
                      <a16:colId xmlns:a16="http://schemas.microsoft.com/office/drawing/2014/main" val="2029491733"/>
                    </a:ext>
                  </a:extLst>
                </a:gridCol>
                <a:gridCol w="1303965">
                  <a:extLst>
                    <a:ext uri="{9D8B030D-6E8A-4147-A177-3AD203B41FA5}">
                      <a16:colId xmlns:a16="http://schemas.microsoft.com/office/drawing/2014/main" val="1287721040"/>
                    </a:ext>
                  </a:extLst>
                </a:gridCol>
                <a:gridCol w="588843">
                  <a:extLst>
                    <a:ext uri="{9D8B030D-6E8A-4147-A177-3AD203B41FA5}">
                      <a16:colId xmlns:a16="http://schemas.microsoft.com/office/drawing/2014/main" val="2759791958"/>
                    </a:ext>
                  </a:extLst>
                </a:gridCol>
                <a:gridCol w="1371600">
                  <a:extLst>
                    <a:ext uri="{9D8B030D-6E8A-4147-A177-3AD203B41FA5}">
                      <a16:colId xmlns:a16="http://schemas.microsoft.com/office/drawing/2014/main" val="3331835789"/>
                    </a:ext>
                  </a:extLst>
                </a:gridCol>
                <a:gridCol w="548640">
                  <a:extLst>
                    <a:ext uri="{9D8B030D-6E8A-4147-A177-3AD203B41FA5}">
                      <a16:colId xmlns:a16="http://schemas.microsoft.com/office/drawing/2014/main" val="3797733126"/>
                    </a:ext>
                  </a:extLst>
                </a:gridCol>
                <a:gridCol w="1389888">
                  <a:extLst>
                    <a:ext uri="{9D8B030D-6E8A-4147-A177-3AD203B41FA5}">
                      <a16:colId xmlns:a16="http://schemas.microsoft.com/office/drawing/2014/main" val="1483450827"/>
                    </a:ext>
                  </a:extLst>
                </a:gridCol>
                <a:gridCol w="576072">
                  <a:extLst>
                    <a:ext uri="{9D8B030D-6E8A-4147-A177-3AD203B41FA5}">
                      <a16:colId xmlns:a16="http://schemas.microsoft.com/office/drawing/2014/main" val="2060752881"/>
                    </a:ext>
                  </a:extLst>
                </a:gridCol>
                <a:gridCol w="2359149">
                  <a:extLst>
                    <a:ext uri="{9D8B030D-6E8A-4147-A177-3AD203B41FA5}">
                      <a16:colId xmlns:a16="http://schemas.microsoft.com/office/drawing/2014/main" val="3458637444"/>
                    </a:ext>
                  </a:extLst>
                </a:gridCol>
              </a:tblGrid>
              <a:tr h="514921">
                <a:tc rowSpan="2">
                  <a:txBody>
                    <a:bodyPr/>
                    <a:lstStyle/>
                    <a:p>
                      <a:pPr marL="0" marR="0"/>
                      <a:r>
                        <a:rPr lang="en-US" sz="2000" dirty="0">
                          <a:solidFill>
                            <a:schemeClr val="tx1"/>
                          </a:solidFill>
                          <a:effectLst/>
                        </a:rPr>
                        <a:t>A</a:t>
                      </a:r>
                      <a:endParaRPr lang="en-US" sz="20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r>
                        <a:rPr lang="en-US" sz="2000" dirty="0">
                          <a:solidFill>
                            <a:schemeClr val="tx1"/>
                          </a:solidFill>
                          <a:effectLst/>
                        </a:rPr>
                        <a:t>93.0 - 100.0</a:t>
                      </a:r>
                      <a:endParaRPr lang="en-US" sz="20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dirty="0">
                          <a:solidFill>
                            <a:schemeClr val="tx1"/>
                          </a:solidFill>
                          <a:effectLst/>
                        </a:rPr>
                        <a:t>B+</a:t>
                      </a:r>
                      <a:endParaRPr lang="en-US" sz="20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a:solidFill>
                            <a:schemeClr val="tx1"/>
                          </a:solidFill>
                          <a:effectLst/>
                        </a:rPr>
                        <a:t>88.0 - 89.9</a:t>
                      </a:r>
                      <a:endParaRPr lang="en-US" sz="20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dirty="0">
                          <a:solidFill>
                            <a:schemeClr val="tx1"/>
                          </a:solidFill>
                          <a:effectLst/>
                        </a:rPr>
                        <a:t>C+</a:t>
                      </a:r>
                      <a:endParaRPr lang="en-US" sz="20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a:solidFill>
                            <a:schemeClr val="tx1"/>
                          </a:solidFill>
                          <a:effectLst/>
                        </a:rPr>
                        <a:t>77.0 - 79.9</a:t>
                      </a:r>
                      <a:endParaRPr lang="en-US" sz="20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a:solidFill>
                            <a:schemeClr val="tx1"/>
                          </a:solidFill>
                          <a:effectLst/>
                        </a:rPr>
                        <a:t>D+</a:t>
                      </a:r>
                      <a:endParaRPr lang="en-US" sz="20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a:solidFill>
                            <a:schemeClr val="tx1"/>
                          </a:solidFill>
                          <a:effectLst/>
                        </a:rPr>
                        <a:t>67.0 - 69.9</a:t>
                      </a:r>
                      <a:endParaRPr lang="en-US" sz="20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1793393"/>
                  </a:ext>
                </a:extLst>
              </a:tr>
              <a:tr h="514921">
                <a:tc vMerge="1">
                  <a:txBody>
                    <a:bodyPr/>
                    <a:lstStyle/>
                    <a:p>
                      <a:endParaRPr lang="en-US"/>
                    </a:p>
                  </a:txBody>
                  <a:tcPr/>
                </a:tc>
                <a:tc vMerge="1">
                  <a:txBody>
                    <a:bodyPr/>
                    <a:lstStyle/>
                    <a:p>
                      <a:endParaRPr lang="en-US"/>
                    </a:p>
                  </a:txBody>
                  <a:tcPr/>
                </a:tc>
                <a:tc>
                  <a:txBody>
                    <a:bodyPr/>
                    <a:lstStyle/>
                    <a:p>
                      <a:pPr marL="0" marR="0"/>
                      <a:r>
                        <a:rPr lang="en-US" sz="2000" dirty="0">
                          <a:solidFill>
                            <a:schemeClr val="tx1"/>
                          </a:solidFill>
                          <a:effectLst/>
                        </a:rPr>
                        <a:t>B</a:t>
                      </a:r>
                      <a:endParaRPr lang="en-US" sz="20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dirty="0">
                          <a:solidFill>
                            <a:schemeClr val="tx1"/>
                          </a:solidFill>
                          <a:effectLst/>
                        </a:rPr>
                        <a:t>83.0 - 87.9</a:t>
                      </a:r>
                      <a:endParaRPr lang="en-US" sz="20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dirty="0">
                          <a:solidFill>
                            <a:schemeClr val="tx1"/>
                          </a:solidFill>
                          <a:effectLst/>
                        </a:rPr>
                        <a:t>C</a:t>
                      </a:r>
                      <a:endParaRPr lang="en-US" sz="20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dirty="0">
                          <a:solidFill>
                            <a:schemeClr val="tx1"/>
                          </a:solidFill>
                          <a:effectLst/>
                        </a:rPr>
                        <a:t>73.0 - 76.9</a:t>
                      </a:r>
                      <a:endParaRPr lang="en-US" sz="20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a:solidFill>
                            <a:schemeClr val="tx1"/>
                          </a:solidFill>
                          <a:effectLst/>
                        </a:rPr>
                        <a:t>D</a:t>
                      </a:r>
                      <a:endParaRPr lang="en-US" sz="20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a:solidFill>
                            <a:schemeClr val="tx1"/>
                          </a:solidFill>
                          <a:effectLst/>
                        </a:rPr>
                        <a:t>60.0 - 66.9</a:t>
                      </a:r>
                      <a:endParaRPr lang="en-US" sz="20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3181416"/>
                  </a:ext>
                </a:extLst>
              </a:tr>
              <a:tr h="514921">
                <a:tc>
                  <a:txBody>
                    <a:bodyPr/>
                    <a:lstStyle/>
                    <a:p>
                      <a:pPr marL="0" marR="0"/>
                      <a:r>
                        <a:rPr lang="en-US" sz="2000">
                          <a:solidFill>
                            <a:schemeClr val="tx1"/>
                          </a:solidFill>
                          <a:effectLst/>
                        </a:rPr>
                        <a:t>A-</a:t>
                      </a:r>
                      <a:endParaRPr lang="en-US" sz="20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a:solidFill>
                            <a:schemeClr val="tx1"/>
                          </a:solidFill>
                          <a:effectLst/>
                        </a:rPr>
                        <a:t>90.0 - 92.9</a:t>
                      </a:r>
                      <a:endParaRPr lang="en-US" sz="20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a:solidFill>
                            <a:schemeClr val="tx1"/>
                          </a:solidFill>
                          <a:effectLst/>
                        </a:rPr>
                        <a:t>B-</a:t>
                      </a:r>
                      <a:endParaRPr lang="en-US" sz="20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dirty="0">
                          <a:solidFill>
                            <a:schemeClr val="tx1"/>
                          </a:solidFill>
                          <a:effectLst/>
                        </a:rPr>
                        <a:t>80.0 - 82.9</a:t>
                      </a:r>
                      <a:endParaRPr lang="en-US" sz="20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dirty="0">
                          <a:solidFill>
                            <a:schemeClr val="tx1"/>
                          </a:solidFill>
                          <a:effectLst/>
                        </a:rPr>
                        <a:t>C-</a:t>
                      </a:r>
                      <a:endParaRPr lang="en-US" sz="20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dirty="0">
                          <a:solidFill>
                            <a:schemeClr val="tx1"/>
                          </a:solidFill>
                          <a:effectLst/>
                        </a:rPr>
                        <a:t>70.0 - 72.9</a:t>
                      </a:r>
                      <a:endParaRPr lang="en-US" sz="20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dirty="0">
                          <a:solidFill>
                            <a:schemeClr val="tx1"/>
                          </a:solidFill>
                          <a:effectLst/>
                        </a:rPr>
                        <a:t>F</a:t>
                      </a:r>
                      <a:endParaRPr lang="en-US" sz="20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r>
                        <a:rPr lang="en-US" sz="2000" dirty="0">
                          <a:solidFill>
                            <a:schemeClr val="tx1"/>
                          </a:solidFill>
                          <a:effectLst/>
                        </a:rPr>
                        <a:t>0.0 - 59.9</a:t>
                      </a:r>
                      <a:endParaRPr lang="en-US" sz="20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0590826"/>
                  </a:ext>
                </a:extLst>
              </a:tr>
            </a:tbl>
          </a:graphicData>
        </a:graphic>
      </p:graphicFrame>
    </p:spTree>
    <p:extLst>
      <p:ext uri="{BB962C8B-B14F-4D97-AF65-F5344CB8AC3E}">
        <p14:creationId xmlns:p14="http://schemas.microsoft.com/office/powerpoint/2010/main" val="3362862605"/>
      </p:ext>
    </p:extLst>
  </p:cSld>
  <p:clrMapOvr>
    <a:masterClrMapping/>
  </p:clrMapOvr>
</p:sld>
</file>

<file path=ppt/theme/theme1.xml><?xml version="1.0" encoding="utf-8"?>
<a:theme xmlns:a="http://schemas.openxmlformats.org/drawingml/2006/main" name="Dividend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1">
      <a:majorFont>
        <a:latin typeface="Calibri"/>
        <a:ea typeface=""/>
        <a:cs typeface=""/>
      </a:majorFont>
      <a:minorFont>
        <a:latin typeface="Calibri"/>
        <a:ea typeface=""/>
        <a:cs typeface=""/>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2252</TotalTime>
  <Words>1872</Words>
  <Application>Microsoft Office PowerPoint</Application>
  <PresentationFormat>Widescreen</PresentationFormat>
  <Paragraphs>310</Paragraphs>
  <Slides>47</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47</vt:i4>
      </vt:variant>
    </vt:vector>
  </HeadingPairs>
  <TitlesOfParts>
    <vt:vector size="61" baseType="lpstr">
      <vt:lpstr>Arila</vt:lpstr>
      <vt:lpstr>Sanchez</vt:lpstr>
      <vt:lpstr>Aptos</vt:lpstr>
      <vt:lpstr>Arial</vt:lpstr>
      <vt:lpstr>Bebas Neue</vt:lpstr>
      <vt:lpstr>Calibri</vt:lpstr>
      <vt:lpstr>Courier New</vt:lpstr>
      <vt:lpstr>Gill Sans MT</vt:lpstr>
      <vt:lpstr>Open Sans</vt:lpstr>
      <vt:lpstr>Source Sans Pro</vt:lpstr>
      <vt:lpstr>Times New Roman</vt:lpstr>
      <vt:lpstr>Wingdings</vt:lpstr>
      <vt:lpstr>Wingdings 2</vt:lpstr>
      <vt:lpstr>DividendVTI</vt:lpstr>
      <vt:lpstr>WEEK 01</vt:lpstr>
      <vt:lpstr>Yanan wu – visiting assistant professor</vt:lpstr>
      <vt:lpstr>PowerPoint Presentation</vt:lpstr>
      <vt:lpstr>Instructor office hour</vt:lpstr>
      <vt:lpstr>Ta introduction</vt:lpstr>
      <vt:lpstr>How about you?</vt:lpstr>
      <vt:lpstr>Resources</vt:lpstr>
      <vt:lpstr>Course requirements</vt:lpstr>
      <vt:lpstr>evaluation</vt:lpstr>
      <vt:lpstr>Important dates</vt:lpstr>
      <vt:lpstr>COURSE WEBSITEs ON GITHUB</vt:lpstr>
      <vt:lpstr>PowerPoint Presentation</vt:lpstr>
      <vt:lpstr>PowerPoint Presentation</vt:lpstr>
      <vt:lpstr>WEEK 01   weekly schedule</vt:lpstr>
      <vt:lpstr>Course introduction software installation</vt:lpstr>
      <vt:lpstr>Week 02&amp;3</vt:lpstr>
      <vt:lpstr>Week 04</vt:lpstr>
      <vt:lpstr>Week 05 &amp; 06</vt:lpstr>
      <vt:lpstr>Week 07</vt:lpstr>
      <vt:lpstr>Week 08</vt:lpstr>
      <vt:lpstr>Week 09 anova</vt:lpstr>
      <vt:lpstr>WEEK 10</vt:lpstr>
      <vt:lpstr>WEEK 11</vt:lpstr>
      <vt:lpstr>week12</vt:lpstr>
      <vt:lpstr>WEEK 13</vt:lpstr>
      <vt:lpstr>Week 14</vt:lpstr>
      <vt:lpstr>Preamble</vt:lpstr>
      <vt:lpstr>R-INTRODUCTION</vt:lpstr>
      <vt:lpstr>R - Introduction</vt:lpstr>
      <vt:lpstr>R - Introduction</vt:lpstr>
      <vt:lpstr>WEEK 01   lab session</vt:lpstr>
      <vt:lpstr>PowerPoint Presentation</vt:lpstr>
      <vt:lpstr>PowerPoint Presentation</vt:lpstr>
      <vt:lpstr>Overview of keyboard shortcuts</vt:lpstr>
      <vt:lpstr>PowerPoint Presentation</vt:lpstr>
      <vt:lpstr>PowerPoint Presentation</vt:lpstr>
      <vt:lpstr>Working directory</vt:lpstr>
      <vt:lpstr>Console window</vt:lpstr>
      <vt:lpstr>Terminate script</vt:lpstr>
      <vt:lpstr>Get help</vt:lpstr>
      <vt:lpstr>Interacting with the R-CONSOLE</vt:lpstr>
      <vt:lpstr>Variables in r</vt:lpstr>
      <vt:lpstr>PowerPoint Presentation</vt:lpstr>
      <vt:lpstr>LIST IN R</vt:lpstr>
      <vt:lpstr>Data sets</vt:lpstr>
      <vt:lpstr>WEEK 01   PRACTICES</vt:lpstr>
      <vt:lpstr>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Yanan Wu</dc:creator>
  <cp:lastModifiedBy>Wu, Yanan</cp:lastModifiedBy>
  <cp:revision>17</cp:revision>
  <dcterms:created xsi:type="dcterms:W3CDTF">2024-12-11T19:51:45Z</dcterms:created>
  <dcterms:modified xsi:type="dcterms:W3CDTF">2025-01-19T19:17:39Z</dcterms:modified>
</cp:coreProperties>
</file>